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E23CC9B" w14:textId="77777777" w:rsidR="002C5151" w:rsidRDefault="00564C3D" w:rsidP="00733648">
      <w:pPr>
        <w:pStyle w:val="Sidhuvud"/>
        <w:tabs>
          <w:tab w:val="left" w:pos="2268"/>
          <w:tab w:val="left" w:pos="2835"/>
          <w:tab w:val="left" w:pos="5103"/>
          <w:tab w:val="left" w:pos="7088"/>
        </w:tabs>
        <w:rPr>
          <w:sz w:val="16"/>
          <w:szCs w:val="16"/>
        </w:rPr>
      </w:pPr>
      <w:r w:rsidRPr="00D27ABF">
        <w:rPr>
          <w:noProof/>
        </w:rPr>
        <w:drawing>
          <wp:inline distT="0" distB="0" distL="0" distR="0" wp14:anchorId="3957D2DF" wp14:editId="794177FF">
            <wp:extent cx="2340000" cy="609375"/>
            <wp:effectExtent l="0" t="0" r="3175" b="635"/>
            <wp:docPr id="1" name="Bildobjekt 1" descr="Landskapsregeringens logo med Ålands vapen med hjorten och texten Ålands landskapsreger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ildobjekt 1" descr="Landskapsregeringens logo med Ålands vapen med hjorten och texten Ålands landskapsregering."/>
                    <pic:cNvPicPr/>
                  </pic:nvPicPr>
                  <pic:blipFill>
                    <a:blip r:embed="rId12">
                      <a:extLst>
                        <a:ext uri="{28A0092B-C50C-407E-A947-70E740481C1C}">
                          <a14:useLocalDpi xmlns:a14="http://schemas.microsoft.com/office/drawing/2010/main" val="0"/>
                        </a:ext>
                      </a:extLst>
                    </a:blip>
                    <a:stretch>
                      <a:fillRect/>
                    </a:stretch>
                  </pic:blipFill>
                  <pic:spPr>
                    <a:xfrm>
                      <a:off x="0" y="0"/>
                      <a:ext cx="2340000" cy="609375"/>
                    </a:xfrm>
                    <a:prstGeom prst="rect">
                      <a:avLst/>
                    </a:prstGeom>
                  </pic:spPr>
                </pic:pic>
              </a:graphicData>
            </a:graphic>
          </wp:inline>
        </w:drawing>
      </w:r>
      <w:r>
        <w:rPr>
          <w:sz w:val="16"/>
          <w:szCs w:val="16"/>
        </w:rPr>
        <w:tab/>
      </w:r>
      <w:r>
        <w:rPr>
          <w:sz w:val="16"/>
          <w:szCs w:val="16"/>
        </w:rPr>
        <w:tab/>
      </w:r>
    </w:p>
    <w:p w14:paraId="3E6D602D" w14:textId="77777777" w:rsidR="00564C3D" w:rsidRPr="002C5151" w:rsidRDefault="002C5151" w:rsidP="002C5151">
      <w:pPr>
        <w:pStyle w:val="Sidhuvud"/>
        <w:tabs>
          <w:tab w:val="left" w:pos="2268"/>
          <w:tab w:val="left" w:pos="2835"/>
          <w:tab w:val="left" w:pos="5103"/>
          <w:tab w:val="left" w:pos="7088"/>
        </w:tabs>
        <w:rPr>
          <w:sz w:val="10"/>
          <w:szCs w:val="10"/>
        </w:rPr>
      </w:pPr>
      <w:r>
        <w:rPr>
          <w:sz w:val="16"/>
          <w:szCs w:val="16"/>
        </w:rPr>
        <w:br w:type="column"/>
      </w:r>
      <w:r w:rsidR="00564C3D" w:rsidRPr="00724752">
        <w:rPr>
          <w:sz w:val="16"/>
          <w:szCs w:val="16"/>
        </w:rPr>
        <w:t>Dokumentnam</w:t>
      </w:r>
      <w:r w:rsidR="002C4013">
        <w:rPr>
          <w:sz w:val="16"/>
          <w:szCs w:val="16"/>
        </w:rPr>
        <w:t>n</w:t>
      </w:r>
    </w:p>
    <w:p w14:paraId="050F8095" w14:textId="0D8146EC" w:rsidR="00564C3D" w:rsidRPr="008B1132" w:rsidRDefault="003A645D" w:rsidP="00B154A8">
      <w:pPr>
        <w:pStyle w:val="Sidhuvud"/>
        <w:tabs>
          <w:tab w:val="left" w:pos="2268"/>
          <w:tab w:val="left" w:pos="5103"/>
          <w:tab w:val="left" w:pos="7088"/>
        </w:tabs>
        <w:spacing w:line="360" w:lineRule="auto"/>
        <w:rPr>
          <w:i/>
          <w:iCs/>
        </w:rPr>
      </w:pPr>
      <w:sdt>
        <w:sdtPr>
          <w:alias w:val="Komplettera informationen med rätt nummer och år"/>
          <w:tag w:val="Komplettera informationen med rätt nummer och år"/>
          <w:id w:val="-680742235"/>
          <w:placeholder>
            <w:docPart w:val="79E82E9EFB6546E5AC7F0B3E4C0DD7B8"/>
          </w:placeholder>
        </w:sdtPr>
        <w:sdtEndPr/>
        <w:sdtContent>
          <w:r w:rsidR="002C4013">
            <w:rPr>
              <w:rFonts w:ascii="Segoe UI Semibold" w:hAnsi="Segoe UI Semibold" w:cs="Segoe UI Semibold"/>
            </w:rPr>
            <w:t xml:space="preserve">MEDDELANDE </w:t>
          </w:r>
          <w:r w:rsidR="004A0F83">
            <w:rPr>
              <w:rFonts w:ascii="Segoe UI Semibold" w:hAnsi="Segoe UI Semibold" w:cs="Segoe UI Semibold"/>
            </w:rPr>
            <w:t>nr</w:t>
          </w:r>
          <w:r w:rsidR="00960336">
            <w:rPr>
              <w:rFonts w:ascii="Segoe UI Semibold" w:hAnsi="Segoe UI Semibold" w:cs="Segoe UI Semibold"/>
            </w:rPr>
            <w:t xml:space="preserve"> </w:t>
          </w:r>
          <w:r w:rsidR="005E3216">
            <w:rPr>
              <w:rFonts w:ascii="Segoe UI Semibold" w:hAnsi="Segoe UI Semibold" w:cs="Segoe UI Semibold"/>
            </w:rPr>
            <w:t>4</w:t>
          </w:r>
          <w:r w:rsidR="00960336">
            <w:rPr>
              <w:rFonts w:ascii="Segoe UI Semibold" w:hAnsi="Segoe UI Semibold" w:cs="Segoe UI Semibold"/>
            </w:rPr>
            <w:t>/</w:t>
          </w:r>
          <w:proofErr w:type="gramStart"/>
          <w:r w:rsidR="005E3216">
            <w:rPr>
              <w:rFonts w:ascii="Segoe UI Semibold" w:hAnsi="Segoe UI Semibold" w:cs="Segoe UI Semibold"/>
            </w:rPr>
            <w:t>2025</w:t>
          </w:r>
          <w:r w:rsidR="00960336">
            <w:rPr>
              <w:rFonts w:ascii="Segoe UI Semibold" w:hAnsi="Segoe UI Semibold" w:cs="Segoe UI Semibold"/>
            </w:rPr>
            <w:t>-</w:t>
          </w:r>
          <w:r w:rsidR="005E3216">
            <w:rPr>
              <w:rFonts w:ascii="Segoe UI Semibold" w:hAnsi="Segoe UI Semibold" w:cs="Segoe UI Semibold"/>
            </w:rPr>
            <w:t>2026</w:t>
          </w:r>
          <w:proofErr w:type="gramEnd"/>
          <w:r w:rsidR="004A0F83">
            <w:rPr>
              <w:rFonts w:ascii="Segoe UI Semibold" w:hAnsi="Segoe UI Semibold" w:cs="Segoe UI Semibold"/>
            </w:rPr>
            <w:t xml:space="preserve"> </w:t>
          </w:r>
        </w:sdtContent>
      </w:sdt>
    </w:p>
    <w:p w14:paraId="3EC48CA0" w14:textId="77777777" w:rsidR="00564C3D" w:rsidRPr="003B4859" w:rsidRDefault="0045207C" w:rsidP="00B154A8">
      <w:pPr>
        <w:pStyle w:val="Sidhuvud"/>
        <w:tabs>
          <w:tab w:val="left" w:pos="2268"/>
          <w:tab w:val="left" w:pos="2835"/>
          <w:tab w:val="left" w:pos="5103"/>
          <w:tab w:val="left" w:pos="7088"/>
        </w:tabs>
        <w:rPr>
          <w:sz w:val="16"/>
          <w:szCs w:val="16"/>
        </w:rPr>
      </w:pPr>
      <w:r>
        <w:rPr>
          <w:sz w:val="16"/>
          <w:szCs w:val="16"/>
        </w:rPr>
        <w:t>Datum</w:t>
      </w:r>
    </w:p>
    <w:bookmarkStart w:id="0" w:name="_Hlk115271726"/>
    <w:bookmarkStart w:id="1" w:name="_Hlk115271741"/>
    <w:p w14:paraId="1553AE52" w14:textId="3AB4A8FC" w:rsidR="00564C3D" w:rsidRPr="00AC33EE" w:rsidRDefault="003A645D" w:rsidP="00A65368">
      <w:pPr>
        <w:pStyle w:val="Sidhuvud"/>
        <w:tabs>
          <w:tab w:val="left" w:pos="2268"/>
          <w:tab w:val="left" w:pos="5103"/>
          <w:tab w:val="left" w:pos="7088"/>
        </w:tabs>
        <w:sectPr w:rsidR="00564C3D" w:rsidRPr="00AC33EE" w:rsidSect="00733648">
          <w:headerReference w:type="default" r:id="rId13"/>
          <w:footerReference w:type="default" r:id="rId14"/>
          <w:headerReference w:type="first" r:id="rId15"/>
          <w:footerReference w:type="first" r:id="rId16"/>
          <w:pgSz w:w="11906" w:h="16838" w:code="9"/>
          <w:pgMar w:top="567" w:right="1134" w:bottom="1134" w:left="2041" w:header="567" w:footer="510" w:gutter="0"/>
          <w:cols w:num="2" w:space="1132"/>
          <w:titlePg/>
          <w:docGrid w:linePitch="360"/>
        </w:sectPr>
      </w:pPr>
      <w:sdt>
        <w:sdtPr>
          <w:id w:val="667520849"/>
          <w:placeholder>
            <w:docPart w:val="36914AFD1D9A44F69DBB3B0687BFA47D"/>
          </w:placeholder>
        </w:sdtPr>
        <w:sdtEndPr/>
        <w:sdtContent>
          <w:sdt>
            <w:sdtPr>
              <w:alias w:val="Datum"/>
              <w:tag w:val=""/>
              <w:id w:val="-343479639"/>
              <w:placeholder>
                <w:docPart w:val="9B9C20C05AC1428DBF0A00A620A7453A"/>
              </w:placeholder>
              <w:dataBinding w:prefixMappings="xmlns:ns0='http://schemas.microsoft.com/office/2006/coverPageProps' " w:xpath="/ns0:CoverPageProperties[1]/ns0:PublishDate[1]" w:storeItemID="{55AF091B-3C7A-41E3-B477-F2FDAA23CFDA}"/>
              <w:date w:fullDate="2026-05-18T00:00:00Z">
                <w:dateFormat w:val="d.M.yyyy"/>
                <w:lid w:val="sv-SE"/>
                <w:storeMappedDataAs w:val="dateTime"/>
                <w:calendar w:val="gregorian"/>
              </w:date>
            </w:sdtPr>
            <w:sdtEndPr/>
            <w:sdtContent>
              <w:r w:rsidR="00A76A30">
                <w:rPr>
                  <w:lang w:val="sv-SE"/>
                </w:rPr>
                <w:t>18</w:t>
              </w:r>
              <w:r w:rsidR="002A2803">
                <w:rPr>
                  <w:lang w:val="sv-SE"/>
                </w:rPr>
                <w:t>.5.2026</w:t>
              </w:r>
            </w:sdtContent>
          </w:sdt>
        </w:sdtContent>
      </w:sdt>
      <w:bookmarkEnd w:id="0"/>
    </w:p>
    <w:p w14:paraId="46532B3F" w14:textId="77777777" w:rsidR="00564C3D" w:rsidRPr="00FD3619" w:rsidRDefault="00564C3D" w:rsidP="00F8346E">
      <w:pPr>
        <w:pBdr>
          <w:top w:val="single" w:sz="4" w:space="1" w:color="auto"/>
        </w:pBdr>
        <w:ind w:left="-284"/>
        <w:rPr>
          <w:sz w:val="16"/>
          <w:szCs w:val="16"/>
        </w:rPr>
      </w:pPr>
    </w:p>
    <w:bookmarkEnd w:id="1"/>
    <w:p w14:paraId="7FAEF736" w14:textId="77777777" w:rsidR="00555AA2" w:rsidRPr="00DA1CB9" w:rsidRDefault="00555AA2" w:rsidP="00B070FD">
      <w:pPr>
        <w:pStyle w:val="renderubrik"/>
        <w:spacing w:after="0"/>
        <w:ind w:firstLine="0"/>
      </w:pPr>
      <w:r w:rsidRPr="00DA1CB9">
        <w:t>Till Ålands lagting</w:t>
      </w:r>
    </w:p>
    <w:p w14:paraId="764EBEF6" w14:textId="77777777" w:rsidR="00555AA2" w:rsidRPr="00DA1CB9" w:rsidRDefault="00555AA2" w:rsidP="00B070FD">
      <w:pPr>
        <w:pStyle w:val="renderubrik"/>
        <w:spacing w:after="0"/>
        <w:ind w:firstLine="0"/>
      </w:pPr>
    </w:p>
    <w:p w14:paraId="79EFDD99" w14:textId="11069762" w:rsidR="00A76A30" w:rsidRDefault="002A4163" w:rsidP="00DF3F67">
      <w:pPr>
        <w:pStyle w:val="renderubrik"/>
        <w:spacing w:after="0"/>
        <w:ind w:firstLine="0"/>
        <w:rPr>
          <w:rFonts w:asciiTheme="minorHAnsi" w:hAnsiTheme="minorHAnsi" w:cstheme="minorHAnsi"/>
          <w:b w:val="0"/>
          <w:bCs w:val="0"/>
          <w:sz w:val="20"/>
          <w:szCs w:val="20"/>
        </w:rPr>
      </w:pPr>
      <w:r>
        <w:t>Tillväxtpolitiskt</w:t>
      </w:r>
      <w:r w:rsidR="00D61C8E" w:rsidRPr="00DA1CB9">
        <w:t xml:space="preserve"> meddelande </w:t>
      </w:r>
      <w:r w:rsidR="00BB24DD">
        <w:br/>
      </w:r>
      <w:r w:rsidR="00BB24DD" w:rsidRPr="00DF3F67">
        <w:rPr>
          <w:rFonts w:asciiTheme="minorHAnsi" w:hAnsiTheme="minorHAnsi" w:cstheme="minorHAnsi"/>
          <w:b w:val="0"/>
          <w:bCs w:val="0"/>
          <w:sz w:val="20"/>
          <w:szCs w:val="20"/>
        </w:rPr>
        <w:t>Syftet med detta meddelande är att beskriva bakgrunden till samt samla och förtydliga landskapsregeringens tillväxtpolitik. Eftersom tillväxtfrågor omfattar flera sektorer och sakområden, redogörs här även för hur arbetet organiseras och genomförs för att skapa en sammanhållen strategi för att framtidssäkra Åland.</w:t>
      </w:r>
    </w:p>
    <w:p w14:paraId="6CD48EF9" w14:textId="77777777" w:rsidR="00DF3F67" w:rsidRPr="00DF3F67" w:rsidRDefault="00DF3F67" w:rsidP="00DF3F67"/>
    <w:p w14:paraId="40E08414" w14:textId="009F4A3E" w:rsidR="002A2803" w:rsidRDefault="002A2803" w:rsidP="00A76A30">
      <w:pPr>
        <w:pStyle w:val="Normalwebb"/>
        <w:spacing w:before="0" w:beforeAutospacing="0" w:after="0" w:afterAutospacing="0" w:line="276" w:lineRule="auto"/>
        <w:rPr>
          <w:rStyle w:val="Stark"/>
          <w:rFonts w:asciiTheme="minorHAnsi" w:hAnsiTheme="minorHAnsi" w:cstheme="minorHAnsi"/>
          <w:b w:val="0"/>
          <w:bCs w:val="0"/>
          <w:sz w:val="20"/>
          <w:szCs w:val="20"/>
        </w:rPr>
      </w:pPr>
      <w:r w:rsidRPr="002A2803">
        <w:rPr>
          <w:rStyle w:val="Stark"/>
          <w:rFonts w:asciiTheme="minorHAnsi" w:hAnsiTheme="minorHAnsi" w:cstheme="minorHAnsi"/>
          <w:b w:val="0"/>
          <w:bCs w:val="0"/>
          <w:sz w:val="20"/>
          <w:szCs w:val="20"/>
        </w:rPr>
        <w:t>Under den senaste trettioårsperioden kan ett tydligt trendbrott i BNP‑utvecklingen konstateras. Under periodens första femton år låg Ålands BNP per capita på en högre nivå än motsvarande siffror för Sverige och Finland. Under de senaste femton åren har utvecklingen varit svagare än i Sverige, och Åland befinner sig i dag på en nivå som motsvarar eller marginellt överstiger Finlands.</w:t>
      </w:r>
      <w:r>
        <w:rPr>
          <w:rStyle w:val="Stark"/>
          <w:rFonts w:asciiTheme="minorHAnsi" w:hAnsiTheme="minorHAnsi" w:cstheme="minorHAnsi"/>
          <w:b w:val="0"/>
          <w:bCs w:val="0"/>
          <w:sz w:val="20"/>
          <w:szCs w:val="20"/>
        </w:rPr>
        <w:t xml:space="preserve"> </w:t>
      </w:r>
      <w:r w:rsidRPr="002A2803">
        <w:rPr>
          <w:rStyle w:val="Stark"/>
          <w:rFonts w:asciiTheme="minorHAnsi" w:hAnsiTheme="minorHAnsi" w:cstheme="minorHAnsi"/>
          <w:b w:val="0"/>
          <w:bCs w:val="0"/>
          <w:sz w:val="20"/>
          <w:szCs w:val="20"/>
        </w:rPr>
        <w:t xml:space="preserve">Den åländska BNP‑tillväxten uppvisar större variationer än de större ekonomiernas. Enskilda branschers och till och med enskilda </w:t>
      </w:r>
      <w:proofErr w:type="gramStart"/>
      <w:r w:rsidRPr="002A2803">
        <w:rPr>
          <w:rStyle w:val="Stark"/>
          <w:rFonts w:asciiTheme="minorHAnsi" w:hAnsiTheme="minorHAnsi" w:cstheme="minorHAnsi"/>
          <w:b w:val="0"/>
          <w:bCs w:val="0"/>
          <w:sz w:val="20"/>
          <w:szCs w:val="20"/>
        </w:rPr>
        <w:t>företags utveckling</w:t>
      </w:r>
      <w:proofErr w:type="gramEnd"/>
      <w:r w:rsidRPr="002A2803">
        <w:rPr>
          <w:rStyle w:val="Stark"/>
          <w:rFonts w:asciiTheme="minorHAnsi" w:hAnsiTheme="minorHAnsi" w:cstheme="minorHAnsi"/>
          <w:b w:val="0"/>
          <w:bCs w:val="0"/>
          <w:sz w:val="20"/>
          <w:szCs w:val="20"/>
        </w:rPr>
        <w:t xml:space="preserve"> får snabbare genomslag i den åländska ekonomin, vilket bidrar till en mer volatil utveckling. Detta understryker behovet av att komplettera BNP‑måttet med ytterligare indikatorer för att ge en mer heltäckande bild av det ekonomiska läget. Samtidigt kvarstår BNP som ett relevant mått för jämförelser över tid och mellan </w:t>
      </w:r>
      <w:r w:rsidR="00B06383">
        <w:rPr>
          <w:rStyle w:val="Stark"/>
          <w:rFonts w:asciiTheme="minorHAnsi" w:hAnsiTheme="minorHAnsi" w:cstheme="minorHAnsi"/>
          <w:b w:val="0"/>
          <w:bCs w:val="0"/>
          <w:sz w:val="20"/>
          <w:szCs w:val="20"/>
        </w:rPr>
        <w:t>länder</w:t>
      </w:r>
      <w:r w:rsidRPr="002A2803">
        <w:rPr>
          <w:rStyle w:val="Stark"/>
          <w:rFonts w:asciiTheme="minorHAnsi" w:hAnsiTheme="minorHAnsi" w:cstheme="minorHAnsi"/>
          <w:b w:val="0"/>
          <w:bCs w:val="0"/>
          <w:sz w:val="20"/>
          <w:szCs w:val="20"/>
        </w:rPr>
        <w:t>.</w:t>
      </w:r>
      <w:r>
        <w:rPr>
          <w:rStyle w:val="Stark"/>
          <w:rFonts w:asciiTheme="minorHAnsi" w:hAnsiTheme="minorHAnsi" w:cstheme="minorHAnsi"/>
          <w:b w:val="0"/>
          <w:bCs w:val="0"/>
          <w:sz w:val="20"/>
          <w:szCs w:val="20"/>
        </w:rPr>
        <w:t xml:space="preserve"> </w:t>
      </w:r>
      <w:r w:rsidRPr="002A2803">
        <w:rPr>
          <w:rStyle w:val="Stark"/>
          <w:rFonts w:asciiTheme="minorHAnsi" w:hAnsiTheme="minorHAnsi" w:cstheme="minorHAnsi"/>
          <w:b w:val="0"/>
          <w:bCs w:val="0"/>
          <w:sz w:val="20"/>
          <w:szCs w:val="20"/>
        </w:rPr>
        <w:t>En stärkt ekonomisk tillväxt är av central betydelse för att Åland ska fortsätta vara attraktivt för boende, besökare och företagsetableringar.</w:t>
      </w:r>
    </w:p>
    <w:p w14:paraId="1332DE81" w14:textId="6A70FB06" w:rsidR="008F36C5" w:rsidRPr="00BB24DD" w:rsidRDefault="00595E28" w:rsidP="00BB24DD">
      <w:pPr>
        <w:pStyle w:val="Normalwebb"/>
        <w:spacing w:line="276" w:lineRule="auto"/>
        <w:rPr>
          <w:rFonts w:asciiTheme="minorHAnsi" w:hAnsiTheme="minorHAnsi" w:cstheme="minorHAnsi"/>
          <w:sz w:val="20"/>
          <w:szCs w:val="20"/>
        </w:rPr>
      </w:pPr>
      <w:r w:rsidRPr="00595E28">
        <w:rPr>
          <w:rStyle w:val="Stark"/>
          <w:rFonts w:asciiTheme="minorHAnsi" w:hAnsiTheme="minorHAnsi" w:cstheme="minorHAnsi"/>
          <w:b w:val="0"/>
          <w:bCs w:val="0"/>
          <w:sz w:val="20"/>
          <w:szCs w:val="20"/>
        </w:rPr>
        <w:t xml:space="preserve">Sedan </w:t>
      </w:r>
      <w:r w:rsidR="00CA164A">
        <w:rPr>
          <w:rStyle w:val="Stark"/>
          <w:rFonts w:asciiTheme="minorHAnsi" w:hAnsiTheme="minorHAnsi" w:cstheme="minorHAnsi"/>
          <w:b w:val="0"/>
          <w:bCs w:val="0"/>
          <w:sz w:val="20"/>
          <w:szCs w:val="20"/>
        </w:rPr>
        <w:t xml:space="preserve">år </w:t>
      </w:r>
      <w:r w:rsidRPr="00595E28">
        <w:rPr>
          <w:rStyle w:val="Stark"/>
          <w:rFonts w:asciiTheme="minorHAnsi" w:hAnsiTheme="minorHAnsi" w:cstheme="minorHAnsi"/>
          <w:b w:val="0"/>
          <w:bCs w:val="0"/>
          <w:sz w:val="20"/>
          <w:szCs w:val="20"/>
        </w:rPr>
        <w:t>2021 tillämpa</w:t>
      </w:r>
      <w:r w:rsidR="00DC39EF">
        <w:rPr>
          <w:rStyle w:val="Stark"/>
          <w:rFonts w:asciiTheme="minorHAnsi" w:hAnsiTheme="minorHAnsi" w:cstheme="minorHAnsi"/>
          <w:b w:val="0"/>
          <w:bCs w:val="0"/>
          <w:sz w:val="20"/>
          <w:szCs w:val="20"/>
        </w:rPr>
        <w:t xml:space="preserve">s </w:t>
      </w:r>
      <w:r w:rsidRPr="00595E28">
        <w:rPr>
          <w:rStyle w:val="Stark"/>
          <w:rFonts w:asciiTheme="minorHAnsi" w:hAnsiTheme="minorHAnsi" w:cstheme="minorHAnsi"/>
          <w:b w:val="0"/>
          <w:bCs w:val="0"/>
          <w:sz w:val="20"/>
          <w:szCs w:val="20"/>
        </w:rPr>
        <w:t>ett nytt system</w:t>
      </w:r>
      <w:r w:rsidR="00DC39EF">
        <w:rPr>
          <w:rStyle w:val="Stark"/>
          <w:rFonts w:asciiTheme="minorHAnsi" w:hAnsiTheme="minorHAnsi" w:cstheme="minorHAnsi"/>
          <w:b w:val="0"/>
          <w:bCs w:val="0"/>
          <w:sz w:val="20"/>
          <w:szCs w:val="20"/>
        </w:rPr>
        <w:t xml:space="preserve"> för landskapets ekonomi</w:t>
      </w:r>
      <w:r w:rsidRPr="00595E28">
        <w:rPr>
          <w:rStyle w:val="Stark"/>
          <w:rFonts w:asciiTheme="minorHAnsi" w:hAnsiTheme="minorHAnsi" w:cstheme="minorHAnsi"/>
          <w:b w:val="0"/>
          <w:bCs w:val="0"/>
          <w:sz w:val="20"/>
          <w:szCs w:val="20"/>
        </w:rPr>
        <w:t xml:space="preserve"> som innebär att en större del av intäkter</w:t>
      </w:r>
      <w:r w:rsidR="00DC39EF">
        <w:rPr>
          <w:rStyle w:val="Stark"/>
          <w:rFonts w:asciiTheme="minorHAnsi" w:hAnsiTheme="minorHAnsi" w:cstheme="minorHAnsi"/>
          <w:b w:val="0"/>
          <w:bCs w:val="0"/>
          <w:sz w:val="20"/>
          <w:szCs w:val="20"/>
        </w:rPr>
        <w:t>na</w:t>
      </w:r>
      <w:r w:rsidRPr="00595E28">
        <w:rPr>
          <w:rStyle w:val="Stark"/>
          <w:rFonts w:asciiTheme="minorHAnsi" w:hAnsiTheme="minorHAnsi" w:cstheme="minorHAnsi"/>
          <w:b w:val="0"/>
          <w:bCs w:val="0"/>
          <w:sz w:val="20"/>
          <w:szCs w:val="20"/>
        </w:rPr>
        <w:t xml:space="preserve"> är direkt kopplade till den ekonomiska aktivitet som sker på Åland och gör oss mer beroende av utvecklingen inom näringslivet. Samtidigt ser vi att Finland, vars </w:t>
      </w:r>
      <w:r w:rsidR="00DC39EF">
        <w:rPr>
          <w:rStyle w:val="Stark"/>
          <w:rFonts w:asciiTheme="minorHAnsi" w:hAnsiTheme="minorHAnsi" w:cstheme="minorHAnsi"/>
          <w:b w:val="0"/>
          <w:bCs w:val="0"/>
          <w:sz w:val="20"/>
          <w:szCs w:val="20"/>
        </w:rPr>
        <w:t xml:space="preserve">marknad och </w:t>
      </w:r>
      <w:r w:rsidRPr="00595E28">
        <w:rPr>
          <w:rStyle w:val="Stark"/>
          <w:rFonts w:asciiTheme="minorHAnsi" w:hAnsiTheme="minorHAnsi" w:cstheme="minorHAnsi"/>
          <w:b w:val="0"/>
          <w:bCs w:val="0"/>
          <w:sz w:val="20"/>
          <w:szCs w:val="20"/>
        </w:rPr>
        <w:t>ekonomi Åland kraftigt påverkas av, har stora ekonomiska utmaningar vilket ökar behovet av att stärka vår tillväxtkapacitet ytterligare</w:t>
      </w:r>
      <w:r w:rsidR="009C4DEB">
        <w:rPr>
          <w:rStyle w:val="Stark"/>
          <w:rFonts w:asciiTheme="minorHAnsi" w:hAnsiTheme="minorHAnsi" w:cstheme="minorHAnsi"/>
          <w:b w:val="0"/>
          <w:bCs w:val="0"/>
          <w:sz w:val="20"/>
          <w:szCs w:val="20"/>
        </w:rPr>
        <w:t xml:space="preserve">. </w:t>
      </w:r>
      <w:r w:rsidRPr="00595E28">
        <w:rPr>
          <w:rStyle w:val="Stark"/>
          <w:rFonts w:asciiTheme="minorHAnsi" w:hAnsiTheme="minorHAnsi" w:cstheme="minorHAnsi"/>
          <w:b w:val="0"/>
          <w:bCs w:val="0"/>
          <w:sz w:val="20"/>
          <w:szCs w:val="20"/>
        </w:rPr>
        <w:t xml:space="preserve">Medborgare efterfrågar nya och mer omfattande samhällstjänster, vilket politiken ofta omfattar. Administrationen har under en längre tid utvecklats till att kräva </w:t>
      </w:r>
      <w:r w:rsidR="005B285D" w:rsidRPr="00595E28">
        <w:rPr>
          <w:rStyle w:val="Stark"/>
          <w:rFonts w:asciiTheme="minorHAnsi" w:hAnsiTheme="minorHAnsi" w:cstheme="minorHAnsi"/>
          <w:b w:val="0"/>
          <w:bCs w:val="0"/>
          <w:sz w:val="20"/>
          <w:szCs w:val="20"/>
        </w:rPr>
        <w:t>alltmer</w:t>
      </w:r>
      <w:r w:rsidRPr="00595E28">
        <w:rPr>
          <w:rStyle w:val="Stark"/>
          <w:rFonts w:asciiTheme="minorHAnsi" w:hAnsiTheme="minorHAnsi" w:cstheme="minorHAnsi"/>
          <w:b w:val="0"/>
          <w:bCs w:val="0"/>
          <w:sz w:val="20"/>
          <w:szCs w:val="20"/>
        </w:rPr>
        <w:t xml:space="preserve"> rapportering och dokumentation. Genom EU-medlemskapet får vi nya krav på oss och helt nya förvaltningsområden uppstår. Därtill har de senaste </w:t>
      </w:r>
      <w:r w:rsidR="009C4DEB">
        <w:rPr>
          <w:rStyle w:val="Stark"/>
          <w:rFonts w:asciiTheme="minorHAnsi" w:hAnsiTheme="minorHAnsi" w:cstheme="minorHAnsi"/>
          <w:b w:val="0"/>
          <w:bCs w:val="0"/>
          <w:sz w:val="20"/>
          <w:szCs w:val="20"/>
        </w:rPr>
        <w:t xml:space="preserve">årens osäkerhet i den globala ekonomin även påverkat </w:t>
      </w:r>
      <w:r w:rsidRPr="00595E28">
        <w:rPr>
          <w:rStyle w:val="Stark"/>
          <w:rFonts w:asciiTheme="minorHAnsi" w:hAnsiTheme="minorHAnsi" w:cstheme="minorHAnsi"/>
          <w:b w:val="0"/>
          <w:bCs w:val="0"/>
          <w:sz w:val="20"/>
          <w:szCs w:val="20"/>
        </w:rPr>
        <w:t>den offentliga ekonomin genom ökande kostnader.</w:t>
      </w:r>
      <w:r w:rsidR="002A2803">
        <w:rPr>
          <w:rStyle w:val="Stark"/>
          <w:rFonts w:asciiTheme="minorHAnsi" w:hAnsiTheme="minorHAnsi" w:cstheme="minorHAnsi"/>
          <w:b w:val="0"/>
          <w:bCs w:val="0"/>
          <w:sz w:val="20"/>
          <w:szCs w:val="20"/>
        </w:rPr>
        <w:t xml:space="preserve"> </w:t>
      </w:r>
      <w:r w:rsidRPr="00595E28">
        <w:rPr>
          <w:rStyle w:val="Stark"/>
          <w:rFonts w:asciiTheme="minorHAnsi" w:hAnsiTheme="minorHAnsi" w:cstheme="minorHAnsi"/>
          <w:b w:val="0"/>
          <w:bCs w:val="0"/>
          <w:sz w:val="20"/>
          <w:szCs w:val="20"/>
        </w:rPr>
        <w:t>Konsekvensen är tydlig: landskapets ekonomiska reserver har successivt minskat i takt med att utgifterna överstiger intäkterna. För att fortsättningsvis kunna erbjuda en hög nivå av offentlig service måste Åland uppnå ekonomisk balans</w:t>
      </w:r>
      <w:r w:rsidR="00686DB3">
        <w:rPr>
          <w:rStyle w:val="Stark"/>
          <w:rFonts w:asciiTheme="minorHAnsi" w:hAnsiTheme="minorHAnsi" w:cstheme="minorHAnsi"/>
          <w:b w:val="0"/>
          <w:bCs w:val="0"/>
          <w:sz w:val="20"/>
          <w:szCs w:val="20"/>
        </w:rPr>
        <w:t xml:space="preserve"> </w:t>
      </w:r>
      <w:r w:rsidR="00686DB3" w:rsidRPr="00ED2CB3">
        <w:rPr>
          <w:rStyle w:val="Stark"/>
          <w:rFonts w:asciiTheme="minorHAnsi" w:hAnsiTheme="minorHAnsi" w:cstheme="minorHAnsi"/>
          <w:b w:val="0"/>
          <w:bCs w:val="0"/>
          <w:sz w:val="20"/>
          <w:szCs w:val="20"/>
        </w:rPr>
        <w:t>vilket landskapsregeringen strävar efter att uppnå</w:t>
      </w:r>
      <w:r w:rsidRPr="00595E28">
        <w:rPr>
          <w:rStyle w:val="Stark"/>
          <w:rFonts w:asciiTheme="minorHAnsi" w:hAnsiTheme="minorHAnsi" w:cstheme="minorHAnsi"/>
          <w:b w:val="0"/>
          <w:bCs w:val="0"/>
          <w:sz w:val="20"/>
          <w:szCs w:val="20"/>
        </w:rPr>
        <w:t>. Utöver ett omfattande arbete med effektiviseringar och kostnadsanpassningar så krävs en aktiv tillväxtpolitik.</w:t>
      </w:r>
    </w:p>
    <w:p w14:paraId="77CC093A" w14:textId="4EF1C10B" w:rsidR="00960336" w:rsidRPr="00DA1CB9" w:rsidRDefault="00266E86" w:rsidP="00960336">
      <w:pPr>
        <w:rPr>
          <w:rFonts w:cstheme="minorHAnsi"/>
        </w:rPr>
      </w:pPr>
      <w:r w:rsidRPr="00DA1CB9">
        <w:rPr>
          <w:rFonts w:cstheme="minorHAnsi"/>
        </w:rPr>
        <w:t>Mariehamn den</w:t>
      </w:r>
      <w:r w:rsidR="00960336" w:rsidRPr="00DA1CB9">
        <w:rPr>
          <w:rFonts w:cstheme="minorHAnsi"/>
        </w:rPr>
        <w:t xml:space="preserve"> </w:t>
      </w:r>
      <w:sdt>
        <w:sdtPr>
          <w:id w:val="-241111907"/>
          <w:placeholder>
            <w:docPart w:val="EBCA0693D0DB4C529FAF610366770CDC"/>
          </w:placeholder>
        </w:sdtPr>
        <w:sdtEndPr/>
        <w:sdtContent>
          <w:sdt>
            <w:sdtPr>
              <w:alias w:val="Datum"/>
              <w:tag w:val=""/>
              <w:id w:val="-1112286201"/>
              <w:placeholder>
                <w:docPart w:val="7CF19C7DA7E44965809D13E4D793A777"/>
              </w:placeholder>
              <w:dataBinding w:prefixMappings="xmlns:ns0='http://schemas.microsoft.com/office/2006/coverPageProps' " w:xpath="/ns0:CoverPageProperties[1]/ns0:PublishDate[1]" w:storeItemID="{55AF091B-3C7A-41E3-B477-F2FDAA23CFDA}"/>
              <w:date w:fullDate="2026-05-18T00:00:00Z">
                <w:dateFormat w:val="d MMMM yyyy"/>
                <w:lid w:val="sv-SE"/>
                <w:storeMappedDataAs w:val="dateTime"/>
                <w:calendar w:val="gregorian"/>
              </w:date>
            </w:sdtPr>
            <w:sdtEndPr/>
            <w:sdtContent>
              <w:r w:rsidR="00A76A30">
                <w:rPr>
                  <w:lang w:val="sv-SE"/>
                </w:rPr>
                <w:t>18 maj 2026</w:t>
              </w:r>
            </w:sdtContent>
          </w:sdt>
        </w:sdtContent>
      </w:sdt>
    </w:p>
    <w:p w14:paraId="0CC7015E" w14:textId="77777777" w:rsidR="00B154A8" w:rsidRPr="00DA1CB9" w:rsidRDefault="00B154A8" w:rsidP="006445BE">
      <w:pPr>
        <w:rPr>
          <w:rFonts w:cstheme="minorHAnsi"/>
        </w:rPr>
      </w:pPr>
    </w:p>
    <w:p w14:paraId="498C24E7" w14:textId="493CE061" w:rsidR="001310D8" w:rsidRPr="00DA1CB9" w:rsidRDefault="00266E86" w:rsidP="00A22C24">
      <w:pPr>
        <w:rPr>
          <w:rFonts w:cstheme="minorHAnsi"/>
        </w:rPr>
      </w:pPr>
      <w:proofErr w:type="spellStart"/>
      <w:r w:rsidRPr="00DA1CB9">
        <w:rPr>
          <w:rFonts w:cstheme="minorHAnsi"/>
        </w:rPr>
        <w:t>Lantråd</w:t>
      </w:r>
      <w:proofErr w:type="spellEnd"/>
      <w:r w:rsidR="000F3D39" w:rsidRPr="00DA1CB9">
        <w:rPr>
          <w:rFonts w:cstheme="minorHAnsi"/>
        </w:rPr>
        <w:tab/>
      </w:r>
      <w:r w:rsidR="001310D8" w:rsidRPr="00DA1CB9">
        <w:rPr>
          <w:rFonts w:cstheme="minorHAnsi"/>
        </w:rPr>
        <w:tab/>
      </w:r>
      <w:r w:rsidR="00D61C8E" w:rsidRPr="00DA1CB9">
        <w:rPr>
          <w:rFonts w:cstheme="minorHAnsi"/>
        </w:rPr>
        <w:t>Katrin Sjögren</w:t>
      </w:r>
    </w:p>
    <w:p w14:paraId="20707CC6" w14:textId="77777777" w:rsidR="001310D8" w:rsidRPr="00DA1CB9" w:rsidRDefault="001310D8" w:rsidP="006445BE">
      <w:pPr>
        <w:rPr>
          <w:rFonts w:cstheme="minorHAnsi"/>
        </w:rPr>
      </w:pPr>
    </w:p>
    <w:p w14:paraId="0D0D69B4" w14:textId="50567DAF" w:rsidR="00352898" w:rsidRPr="009C4DEB" w:rsidRDefault="00B523B6" w:rsidP="009C4DEB">
      <w:pPr>
        <w:rPr>
          <w:rFonts w:cstheme="minorHAnsi"/>
        </w:rPr>
      </w:pPr>
      <w:r w:rsidRPr="00DA1CB9">
        <w:rPr>
          <w:rFonts w:cstheme="minorHAnsi"/>
        </w:rPr>
        <w:t>Minister</w:t>
      </w:r>
      <w:r w:rsidR="001310D8" w:rsidRPr="00DA1CB9">
        <w:rPr>
          <w:rFonts w:cstheme="minorHAnsi"/>
        </w:rPr>
        <w:tab/>
      </w:r>
      <w:r w:rsidR="004B290C" w:rsidRPr="00DA1CB9">
        <w:rPr>
          <w:rFonts w:cstheme="minorHAnsi"/>
        </w:rPr>
        <w:tab/>
      </w:r>
      <w:r w:rsidR="002A4163">
        <w:rPr>
          <w:rFonts w:cstheme="minorHAnsi"/>
        </w:rPr>
        <w:t>Jesper Josefsson</w:t>
      </w:r>
    </w:p>
    <w:sdt>
      <w:sdtPr>
        <w:rPr>
          <w:rFonts w:asciiTheme="minorHAnsi" w:eastAsiaTheme="minorHAnsi" w:hAnsiTheme="minorHAnsi" w:cs="Open Sans"/>
          <w:noProof/>
          <w:sz w:val="20"/>
          <w:szCs w:val="20"/>
          <w:lang w:val="sv-SE" w:eastAsia="en-US"/>
        </w:rPr>
        <w:id w:val="324324556"/>
        <w:docPartObj>
          <w:docPartGallery w:val="Table of Contents"/>
          <w:docPartUnique/>
        </w:docPartObj>
      </w:sdtPr>
      <w:sdtEndPr>
        <w:rPr>
          <w:rFonts w:cstheme="minorBidi"/>
          <w:sz w:val="22"/>
          <w:szCs w:val="22"/>
          <w:lang w:val="sv-FI"/>
        </w:rPr>
      </w:sdtEndPr>
      <w:sdtContent>
        <w:p w14:paraId="0780C908" w14:textId="6B1B7975" w:rsidR="00452B59" w:rsidRPr="00DA1CB9" w:rsidRDefault="00352898" w:rsidP="00405E83">
          <w:pPr>
            <w:pStyle w:val="Innehllsfrteckningsrubrik"/>
            <w:rPr>
              <w:rStyle w:val="Rubrik2Char"/>
              <w:color w:val="auto"/>
            </w:rPr>
          </w:pPr>
          <w:r w:rsidRPr="00352289">
            <w:rPr>
              <w:rStyle w:val="Rubrik2Char"/>
              <w:color w:val="auto"/>
            </w:rPr>
            <w:t>Innehållsförteckning</w:t>
          </w:r>
        </w:p>
        <w:p w14:paraId="47047399" w14:textId="5CF1C69F" w:rsidR="00624A2D" w:rsidRPr="009D52A1" w:rsidRDefault="00624A2D" w:rsidP="009D52A1">
          <w:pPr>
            <w:spacing w:line="276" w:lineRule="auto"/>
            <w:rPr>
              <w:rFonts w:cstheme="minorHAnsi"/>
              <w:lang w:val="sv-SE" w:eastAsia="sv-FI"/>
            </w:rPr>
          </w:pPr>
        </w:p>
        <w:p w14:paraId="3220AA4B" w14:textId="269211DF" w:rsidR="005C79DD" w:rsidRDefault="005157DC">
          <w:pPr>
            <w:pStyle w:val="Innehll1"/>
            <w:tabs>
              <w:tab w:val="left" w:pos="601"/>
            </w:tabs>
            <w:rPr>
              <w:rFonts w:eastAsiaTheme="minorEastAsia"/>
              <w:kern w:val="2"/>
              <w:sz w:val="24"/>
              <w:szCs w:val="24"/>
              <w:lang w:eastAsia="sv-FI"/>
              <w14:ligatures w14:val="standardContextual"/>
            </w:rPr>
          </w:pPr>
          <w:r w:rsidRPr="00B36BAE">
            <w:rPr>
              <w:rFonts w:eastAsiaTheme="majorEastAsia" w:cstheme="minorHAnsi"/>
              <w:noProof w:val="0"/>
              <w:sz w:val="22"/>
              <w:szCs w:val="22"/>
              <w:lang w:eastAsia="sv-FI"/>
            </w:rPr>
            <w:fldChar w:fldCharType="begin"/>
          </w:r>
          <w:r w:rsidRPr="00B36BAE">
            <w:rPr>
              <w:rFonts w:cstheme="minorHAnsi"/>
              <w:sz w:val="22"/>
              <w:szCs w:val="22"/>
            </w:rPr>
            <w:instrText xml:space="preserve"> TOC \h \z \u \t "Rubrik 2;1;Rubrik 3;2;Rubrik 4;3;Rubrik 5;4" </w:instrText>
          </w:r>
          <w:r w:rsidRPr="00B36BAE">
            <w:rPr>
              <w:rFonts w:eastAsiaTheme="majorEastAsia" w:cstheme="minorHAnsi"/>
              <w:noProof w:val="0"/>
              <w:sz w:val="22"/>
              <w:szCs w:val="22"/>
              <w:lang w:eastAsia="sv-FI"/>
            </w:rPr>
            <w:fldChar w:fldCharType="separate"/>
          </w:r>
          <w:hyperlink w:anchor="_Toc229986794" w:history="1">
            <w:r w:rsidR="005C79DD" w:rsidRPr="00F97ED3">
              <w:rPr>
                <w:rStyle w:val="Hyperlnk"/>
              </w:rPr>
              <w:t>1.</w:t>
            </w:r>
            <w:r w:rsidR="005C79DD">
              <w:rPr>
                <w:rFonts w:eastAsiaTheme="minorEastAsia"/>
                <w:kern w:val="2"/>
                <w:sz w:val="24"/>
                <w:szCs w:val="24"/>
                <w:lang w:eastAsia="sv-FI"/>
                <w14:ligatures w14:val="standardContextual"/>
              </w:rPr>
              <w:t xml:space="preserve"> </w:t>
            </w:r>
            <w:r w:rsidR="005C79DD" w:rsidRPr="00F97ED3">
              <w:rPr>
                <w:rStyle w:val="Hyperlnk"/>
              </w:rPr>
              <w:t>Inledning</w:t>
            </w:r>
            <w:r w:rsidR="005C79DD">
              <w:rPr>
                <w:webHidden/>
              </w:rPr>
              <w:tab/>
            </w:r>
            <w:r w:rsidR="005C79DD">
              <w:rPr>
                <w:webHidden/>
              </w:rPr>
              <w:fldChar w:fldCharType="begin"/>
            </w:r>
            <w:r w:rsidR="005C79DD">
              <w:rPr>
                <w:webHidden/>
              </w:rPr>
              <w:instrText xml:space="preserve"> PAGEREF _Toc229986794 \h </w:instrText>
            </w:r>
            <w:r w:rsidR="005C79DD">
              <w:rPr>
                <w:webHidden/>
              </w:rPr>
            </w:r>
            <w:r w:rsidR="005C79DD">
              <w:rPr>
                <w:webHidden/>
              </w:rPr>
              <w:fldChar w:fldCharType="separate"/>
            </w:r>
            <w:r w:rsidR="005C79DD">
              <w:rPr>
                <w:webHidden/>
              </w:rPr>
              <w:t>3</w:t>
            </w:r>
            <w:r w:rsidR="005C79DD">
              <w:rPr>
                <w:webHidden/>
              </w:rPr>
              <w:fldChar w:fldCharType="end"/>
            </w:r>
          </w:hyperlink>
        </w:p>
        <w:p w14:paraId="2A31CA8D" w14:textId="69E287DF" w:rsidR="005C79DD" w:rsidRDefault="005C79DD">
          <w:pPr>
            <w:pStyle w:val="Innehll1"/>
            <w:rPr>
              <w:rFonts w:eastAsiaTheme="minorEastAsia"/>
              <w:kern w:val="2"/>
              <w:sz w:val="24"/>
              <w:szCs w:val="24"/>
              <w:lang w:eastAsia="sv-FI"/>
              <w14:ligatures w14:val="standardContextual"/>
            </w:rPr>
          </w:pPr>
          <w:hyperlink w:anchor="_Toc229986795" w:history="1">
            <w:r w:rsidRPr="00F97ED3">
              <w:rPr>
                <w:rStyle w:val="Hyperlnk"/>
              </w:rPr>
              <w:t>2. Tillväxt</w:t>
            </w:r>
            <w:r>
              <w:rPr>
                <w:webHidden/>
              </w:rPr>
              <w:tab/>
            </w:r>
            <w:r>
              <w:rPr>
                <w:webHidden/>
              </w:rPr>
              <w:fldChar w:fldCharType="begin"/>
            </w:r>
            <w:r>
              <w:rPr>
                <w:webHidden/>
              </w:rPr>
              <w:instrText xml:space="preserve"> PAGEREF _Toc229986795 \h </w:instrText>
            </w:r>
            <w:r>
              <w:rPr>
                <w:webHidden/>
              </w:rPr>
            </w:r>
            <w:r>
              <w:rPr>
                <w:webHidden/>
              </w:rPr>
              <w:fldChar w:fldCharType="separate"/>
            </w:r>
            <w:r>
              <w:rPr>
                <w:webHidden/>
              </w:rPr>
              <w:t>3</w:t>
            </w:r>
            <w:r>
              <w:rPr>
                <w:webHidden/>
              </w:rPr>
              <w:fldChar w:fldCharType="end"/>
            </w:r>
          </w:hyperlink>
        </w:p>
        <w:p w14:paraId="53344BC1" w14:textId="749AD8D8" w:rsidR="005C79DD" w:rsidRDefault="005C79DD">
          <w:pPr>
            <w:pStyle w:val="Innehll2"/>
            <w:rPr>
              <w:rFonts w:eastAsiaTheme="minorEastAsia"/>
              <w:bCs w:val="0"/>
              <w:kern w:val="2"/>
              <w:sz w:val="24"/>
              <w:szCs w:val="24"/>
              <w:lang w:eastAsia="sv-FI"/>
              <w14:ligatures w14:val="standardContextual"/>
            </w:rPr>
          </w:pPr>
          <w:hyperlink w:anchor="_Toc229986796" w:history="1">
            <w:r w:rsidRPr="00F97ED3">
              <w:rPr>
                <w:rStyle w:val="Hyperlnk"/>
              </w:rPr>
              <w:t>2.1. Globala tillväxttrender och de fyra megatrenderna</w:t>
            </w:r>
            <w:r>
              <w:rPr>
                <w:webHidden/>
              </w:rPr>
              <w:tab/>
            </w:r>
            <w:r>
              <w:rPr>
                <w:webHidden/>
              </w:rPr>
              <w:fldChar w:fldCharType="begin"/>
            </w:r>
            <w:r>
              <w:rPr>
                <w:webHidden/>
              </w:rPr>
              <w:instrText xml:space="preserve"> PAGEREF _Toc229986796 \h </w:instrText>
            </w:r>
            <w:r>
              <w:rPr>
                <w:webHidden/>
              </w:rPr>
            </w:r>
            <w:r>
              <w:rPr>
                <w:webHidden/>
              </w:rPr>
              <w:fldChar w:fldCharType="separate"/>
            </w:r>
            <w:r>
              <w:rPr>
                <w:webHidden/>
              </w:rPr>
              <w:t>4</w:t>
            </w:r>
            <w:r>
              <w:rPr>
                <w:webHidden/>
              </w:rPr>
              <w:fldChar w:fldCharType="end"/>
            </w:r>
          </w:hyperlink>
        </w:p>
        <w:p w14:paraId="184AFE5D" w14:textId="3CDDDF07" w:rsidR="005C79DD" w:rsidRDefault="005C79DD">
          <w:pPr>
            <w:pStyle w:val="Innehll2"/>
            <w:rPr>
              <w:rFonts w:eastAsiaTheme="minorEastAsia"/>
              <w:bCs w:val="0"/>
              <w:kern w:val="2"/>
              <w:sz w:val="24"/>
              <w:szCs w:val="24"/>
              <w:lang w:eastAsia="sv-FI"/>
              <w14:ligatures w14:val="standardContextual"/>
            </w:rPr>
          </w:pPr>
          <w:hyperlink w:anchor="_Toc229986797" w:history="1">
            <w:r w:rsidRPr="00F97ED3">
              <w:rPr>
                <w:rStyle w:val="Hyperlnk"/>
              </w:rPr>
              <w:t>2.2. Den fjärde industriella revolutionen</w:t>
            </w:r>
            <w:r>
              <w:rPr>
                <w:webHidden/>
              </w:rPr>
              <w:tab/>
            </w:r>
            <w:r>
              <w:rPr>
                <w:webHidden/>
              </w:rPr>
              <w:fldChar w:fldCharType="begin"/>
            </w:r>
            <w:r>
              <w:rPr>
                <w:webHidden/>
              </w:rPr>
              <w:instrText xml:space="preserve"> PAGEREF _Toc229986797 \h </w:instrText>
            </w:r>
            <w:r>
              <w:rPr>
                <w:webHidden/>
              </w:rPr>
            </w:r>
            <w:r>
              <w:rPr>
                <w:webHidden/>
              </w:rPr>
              <w:fldChar w:fldCharType="separate"/>
            </w:r>
            <w:r>
              <w:rPr>
                <w:webHidden/>
              </w:rPr>
              <w:t>5</w:t>
            </w:r>
            <w:r>
              <w:rPr>
                <w:webHidden/>
              </w:rPr>
              <w:fldChar w:fldCharType="end"/>
            </w:r>
          </w:hyperlink>
        </w:p>
        <w:p w14:paraId="100CE1B2" w14:textId="7520C8EE" w:rsidR="005C79DD" w:rsidRDefault="005C79DD">
          <w:pPr>
            <w:pStyle w:val="Innehll2"/>
            <w:rPr>
              <w:rFonts w:eastAsiaTheme="minorEastAsia"/>
              <w:bCs w:val="0"/>
              <w:kern w:val="2"/>
              <w:sz w:val="24"/>
              <w:szCs w:val="24"/>
              <w:lang w:eastAsia="sv-FI"/>
              <w14:ligatures w14:val="standardContextual"/>
            </w:rPr>
          </w:pPr>
          <w:hyperlink w:anchor="_Toc229986798" w:history="1">
            <w:r w:rsidRPr="00F97ED3">
              <w:rPr>
                <w:rStyle w:val="Hyperlnk"/>
              </w:rPr>
              <w:t>2.3. Näringslivet på Åland</w:t>
            </w:r>
            <w:r>
              <w:rPr>
                <w:webHidden/>
              </w:rPr>
              <w:tab/>
            </w:r>
            <w:r>
              <w:rPr>
                <w:webHidden/>
              </w:rPr>
              <w:fldChar w:fldCharType="begin"/>
            </w:r>
            <w:r>
              <w:rPr>
                <w:webHidden/>
              </w:rPr>
              <w:instrText xml:space="preserve"> PAGEREF _Toc229986798 \h </w:instrText>
            </w:r>
            <w:r>
              <w:rPr>
                <w:webHidden/>
              </w:rPr>
            </w:r>
            <w:r>
              <w:rPr>
                <w:webHidden/>
              </w:rPr>
              <w:fldChar w:fldCharType="separate"/>
            </w:r>
            <w:r>
              <w:rPr>
                <w:webHidden/>
              </w:rPr>
              <w:t>5</w:t>
            </w:r>
            <w:r>
              <w:rPr>
                <w:webHidden/>
              </w:rPr>
              <w:fldChar w:fldCharType="end"/>
            </w:r>
          </w:hyperlink>
        </w:p>
        <w:p w14:paraId="593B2E13" w14:textId="162D6440" w:rsidR="005C79DD" w:rsidRDefault="005C79DD">
          <w:pPr>
            <w:pStyle w:val="Innehll2"/>
            <w:rPr>
              <w:rFonts w:eastAsiaTheme="minorEastAsia"/>
              <w:bCs w:val="0"/>
              <w:kern w:val="2"/>
              <w:sz w:val="24"/>
              <w:szCs w:val="24"/>
              <w:lang w:eastAsia="sv-FI"/>
              <w14:ligatures w14:val="standardContextual"/>
            </w:rPr>
          </w:pPr>
          <w:hyperlink w:anchor="_Toc229986799" w:history="1">
            <w:r w:rsidRPr="00F97ED3">
              <w:rPr>
                <w:rStyle w:val="Hyperlnk"/>
              </w:rPr>
              <w:t>2.4. Tillväxtmöjligheterna finns på Ålands exportmarknader</w:t>
            </w:r>
            <w:r>
              <w:rPr>
                <w:webHidden/>
              </w:rPr>
              <w:tab/>
            </w:r>
            <w:r>
              <w:rPr>
                <w:webHidden/>
              </w:rPr>
              <w:fldChar w:fldCharType="begin"/>
            </w:r>
            <w:r>
              <w:rPr>
                <w:webHidden/>
              </w:rPr>
              <w:instrText xml:space="preserve"> PAGEREF _Toc229986799 \h </w:instrText>
            </w:r>
            <w:r>
              <w:rPr>
                <w:webHidden/>
              </w:rPr>
            </w:r>
            <w:r>
              <w:rPr>
                <w:webHidden/>
              </w:rPr>
              <w:fldChar w:fldCharType="separate"/>
            </w:r>
            <w:r>
              <w:rPr>
                <w:webHidden/>
              </w:rPr>
              <w:t>6</w:t>
            </w:r>
            <w:r>
              <w:rPr>
                <w:webHidden/>
              </w:rPr>
              <w:fldChar w:fldCharType="end"/>
            </w:r>
          </w:hyperlink>
        </w:p>
        <w:p w14:paraId="4E636286" w14:textId="4C195BB2" w:rsidR="005C79DD" w:rsidRDefault="005C79DD">
          <w:pPr>
            <w:pStyle w:val="Innehll1"/>
            <w:rPr>
              <w:rFonts w:eastAsiaTheme="minorEastAsia"/>
              <w:kern w:val="2"/>
              <w:sz w:val="24"/>
              <w:szCs w:val="24"/>
              <w:lang w:eastAsia="sv-FI"/>
              <w14:ligatures w14:val="standardContextual"/>
            </w:rPr>
          </w:pPr>
          <w:hyperlink w:anchor="_Toc229986800" w:history="1">
            <w:r w:rsidRPr="00F97ED3">
              <w:rPr>
                <w:rStyle w:val="Hyperlnk"/>
              </w:rPr>
              <w:t>3. Målsättningar</w:t>
            </w:r>
            <w:r>
              <w:rPr>
                <w:webHidden/>
              </w:rPr>
              <w:tab/>
            </w:r>
            <w:r>
              <w:rPr>
                <w:webHidden/>
              </w:rPr>
              <w:fldChar w:fldCharType="begin"/>
            </w:r>
            <w:r>
              <w:rPr>
                <w:webHidden/>
              </w:rPr>
              <w:instrText xml:space="preserve"> PAGEREF _Toc229986800 \h </w:instrText>
            </w:r>
            <w:r>
              <w:rPr>
                <w:webHidden/>
              </w:rPr>
            </w:r>
            <w:r>
              <w:rPr>
                <w:webHidden/>
              </w:rPr>
              <w:fldChar w:fldCharType="separate"/>
            </w:r>
            <w:r>
              <w:rPr>
                <w:webHidden/>
              </w:rPr>
              <w:t>8</w:t>
            </w:r>
            <w:r>
              <w:rPr>
                <w:webHidden/>
              </w:rPr>
              <w:fldChar w:fldCharType="end"/>
            </w:r>
          </w:hyperlink>
        </w:p>
        <w:p w14:paraId="55C77D6E" w14:textId="3415606C" w:rsidR="005C79DD" w:rsidRDefault="005C79DD">
          <w:pPr>
            <w:pStyle w:val="Innehll2"/>
            <w:rPr>
              <w:rFonts w:eastAsiaTheme="minorEastAsia"/>
              <w:bCs w:val="0"/>
              <w:kern w:val="2"/>
              <w:sz w:val="24"/>
              <w:szCs w:val="24"/>
              <w:lang w:eastAsia="sv-FI"/>
              <w14:ligatures w14:val="standardContextual"/>
            </w:rPr>
          </w:pPr>
          <w:hyperlink w:anchor="_Toc229986801" w:history="1">
            <w:r w:rsidRPr="00F97ED3">
              <w:rPr>
                <w:rStyle w:val="Hyperlnk"/>
              </w:rPr>
              <w:t>3.1. De fyra pelarna</w:t>
            </w:r>
            <w:r>
              <w:rPr>
                <w:webHidden/>
              </w:rPr>
              <w:tab/>
            </w:r>
            <w:r>
              <w:rPr>
                <w:webHidden/>
              </w:rPr>
              <w:fldChar w:fldCharType="begin"/>
            </w:r>
            <w:r>
              <w:rPr>
                <w:webHidden/>
              </w:rPr>
              <w:instrText xml:space="preserve"> PAGEREF _Toc229986801 \h </w:instrText>
            </w:r>
            <w:r>
              <w:rPr>
                <w:webHidden/>
              </w:rPr>
            </w:r>
            <w:r>
              <w:rPr>
                <w:webHidden/>
              </w:rPr>
              <w:fldChar w:fldCharType="separate"/>
            </w:r>
            <w:r>
              <w:rPr>
                <w:webHidden/>
              </w:rPr>
              <w:t>9</w:t>
            </w:r>
            <w:r>
              <w:rPr>
                <w:webHidden/>
              </w:rPr>
              <w:fldChar w:fldCharType="end"/>
            </w:r>
          </w:hyperlink>
        </w:p>
        <w:p w14:paraId="6123BB20" w14:textId="11102A46" w:rsidR="005C79DD" w:rsidRDefault="005C79DD">
          <w:pPr>
            <w:pStyle w:val="Innehll2"/>
            <w:rPr>
              <w:rFonts w:eastAsiaTheme="minorEastAsia"/>
              <w:bCs w:val="0"/>
              <w:kern w:val="2"/>
              <w:sz w:val="24"/>
              <w:szCs w:val="24"/>
              <w:lang w:eastAsia="sv-FI"/>
              <w14:ligatures w14:val="standardContextual"/>
            </w:rPr>
          </w:pPr>
          <w:hyperlink w:anchor="_Toc229986802" w:history="1">
            <w:r w:rsidRPr="00F97ED3">
              <w:rPr>
                <w:rStyle w:val="Hyperlnk"/>
              </w:rPr>
              <w:t>3.2. Pelare I: Exporten som motor</w:t>
            </w:r>
            <w:r>
              <w:rPr>
                <w:webHidden/>
              </w:rPr>
              <w:tab/>
            </w:r>
            <w:r>
              <w:rPr>
                <w:webHidden/>
              </w:rPr>
              <w:fldChar w:fldCharType="begin"/>
            </w:r>
            <w:r>
              <w:rPr>
                <w:webHidden/>
              </w:rPr>
              <w:instrText xml:space="preserve"> PAGEREF _Toc229986802 \h </w:instrText>
            </w:r>
            <w:r>
              <w:rPr>
                <w:webHidden/>
              </w:rPr>
            </w:r>
            <w:r>
              <w:rPr>
                <w:webHidden/>
              </w:rPr>
              <w:fldChar w:fldCharType="separate"/>
            </w:r>
            <w:r>
              <w:rPr>
                <w:webHidden/>
              </w:rPr>
              <w:t>9</w:t>
            </w:r>
            <w:r>
              <w:rPr>
                <w:webHidden/>
              </w:rPr>
              <w:fldChar w:fldCharType="end"/>
            </w:r>
          </w:hyperlink>
        </w:p>
        <w:p w14:paraId="32CEB67C" w14:textId="11CA794A" w:rsidR="005C79DD" w:rsidRDefault="005C79DD">
          <w:pPr>
            <w:pStyle w:val="Innehll2"/>
            <w:rPr>
              <w:rFonts w:eastAsiaTheme="minorEastAsia"/>
              <w:bCs w:val="0"/>
              <w:kern w:val="2"/>
              <w:sz w:val="24"/>
              <w:szCs w:val="24"/>
              <w:lang w:eastAsia="sv-FI"/>
              <w14:ligatures w14:val="standardContextual"/>
            </w:rPr>
          </w:pPr>
          <w:hyperlink w:anchor="_Toc229986803" w:history="1">
            <w:r w:rsidRPr="00F97ED3">
              <w:rPr>
                <w:rStyle w:val="Hyperlnk"/>
              </w:rPr>
              <w:t>3.3. Pelare II: Kompetens och attraktionskraft</w:t>
            </w:r>
            <w:r>
              <w:rPr>
                <w:webHidden/>
              </w:rPr>
              <w:tab/>
            </w:r>
            <w:r>
              <w:rPr>
                <w:webHidden/>
              </w:rPr>
              <w:fldChar w:fldCharType="begin"/>
            </w:r>
            <w:r>
              <w:rPr>
                <w:webHidden/>
              </w:rPr>
              <w:instrText xml:space="preserve"> PAGEREF _Toc229986803 \h </w:instrText>
            </w:r>
            <w:r>
              <w:rPr>
                <w:webHidden/>
              </w:rPr>
            </w:r>
            <w:r>
              <w:rPr>
                <w:webHidden/>
              </w:rPr>
              <w:fldChar w:fldCharType="separate"/>
            </w:r>
            <w:r>
              <w:rPr>
                <w:webHidden/>
              </w:rPr>
              <w:t>10</w:t>
            </w:r>
            <w:r>
              <w:rPr>
                <w:webHidden/>
              </w:rPr>
              <w:fldChar w:fldCharType="end"/>
            </w:r>
          </w:hyperlink>
        </w:p>
        <w:p w14:paraId="3F3B7030" w14:textId="344866C2" w:rsidR="005C79DD" w:rsidRDefault="005C79DD">
          <w:pPr>
            <w:pStyle w:val="Innehll2"/>
            <w:rPr>
              <w:rFonts w:eastAsiaTheme="minorEastAsia"/>
              <w:bCs w:val="0"/>
              <w:kern w:val="2"/>
              <w:sz w:val="24"/>
              <w:szCs w:val="24"/>
              <w:lang w:eastAsia="sv-FI"/>
              <w14:ligatures w14:val="standardContextual"/>
            </w:rPr>
          </w:pPr>
          <w:hyperlink w:anchor="_Toc229986804" w:history="1">
            <w:r w:rsidRPr="00F97ED3">
              <w:rPr>
                <w:rStyle w:val="Hyperlnk"/>
              </w:rPr>
              <w:t>3.4. Pelare III: Transporter och infrastruktur</w:t>
            </w:r>
            <w:r>
              <w:rPr>
                <w:webHidden/>
              </w:rPr>
              <w:tab/>
            </w:r>
            <w:r>
              <w:rPr>
                <w:webHidden/>
              </w:rPr>
              <w:fldChar w:fldCharType="begin"/>
            </w:r>
            <w:r>
              <w:rPr>
                <w:webHidden/>
              </w:rPr>
              <w:instrText xml:space="preserve"> PAGEREF _Toc229986804 \h </w:instrText>
            </w:r>
            <w:r>
              <w:rPr>
                <w:webHidden/>
              </w:rPr>
            </w:r>
            <w:r>
              <w:rPr>
                <w:webHidden/>
              </w:rPr>
              <w:fldChar w:fldCharType="separate"/>
            </w:r>
            <w:r>
              <w:rPr>
                <w:webHidden/>
              </w:rPr>
              <w:t>11</w:t>
            </w:r>
            <w:r>
              <w:rPr>
                <w:webHidden/>
              </w:rPr>
              <w:fldChar w:fldCharType="end"/>
            </w:r>
          </w:hyperlink>
        </w:p>
        <w:p w14:paraId="664BC3AB" w14:textId="4D92DAD0" w:rsidR="005C79DD" w:rsidRDefault="005C79DD">
          <w:pPr>
            <w:pStyle w:val="Innehll2"/>
            <w:rPr>
              <w:rFonts w:eastAsiaTheme="minorEastAsia"/>
              <w:bCs w:val="0"/>
              <w:kern w:val="2"/>
              <w:sz w:val="24"/>
              <w:szCs w:val="24"/>
              <w:lang w:eastAsia="sv-FI"/>
              <w14:ligatures w14:val="standardContextual"/>
            </w:rPr>
          </w:pPr>
          <w:hyperlink w:anchor="_Toc229986805" w:history="1">
            <w:r w:rsidRPr="00F97ED3">
              <w:rPr>
                <w:rStyle w:val="Hyperlnk"/>
              </w:rPr>
              <w:t>3.5. Pelare IV: Konkurrenskraftigt företagsklimat</w:t>
            </w:r>
            <w:r>
              <w:rPr>
                <w:webHidden/>
              </w:rPr>
              <w:tab/>
            </w:r>
            <w:r>
              <w:rPr>
                <w:webHidden/>
              </w:rPr>
              <w:fldChar w:fldCharType="begin"/>
            </w:r>
            <w:r>
              <w:rPr>
                <w:webHidden/>
              </w:rPr>
              <w:instrText xml:space="preserve"> PAGEREF _Toc229986805 \h </w:instrText>
            </w:r>
            <w:r>
              <w:rPr>
                <w:webHidden/>
              </w:rPr>
            </w:r>
            <w:r>
              <w:rPr>
                <w:webHidden/>
              </w:rPr>
              <w:fldChar w:fldCharType="separate"/>
            </w:r>
            <w:r>
              <w:rPr>
                <w:webHidden/>
              </w:rPr>
              <w:t>12</w:t>
            </w:r>
            <w:r>
              <w:rPr>
                <w:webHidden/>
              </w:rPr>
              <w:fldChar w:fldCharType="end"/>
            </w:r>
          </w:hyperlink>
        </w:p>
        <w:p w14:paraId="039E55FC" w14:textId="7AD82A71" w:rsidR="005C79DD" w:rsidRDefault="005C79DD">
          <w:pPr>
            <w:pStyle w:val="Innehll1"/>
            <w:rPr>
              <w:rFonts w:eastAsiaTheme="minorEastAsia"/>
              <w:kern w:val="2"/>
              <w:sz w:val="24"/>
              <w:szCs w:val="24"/>
              <w:lang w:eastAsia="sv-FI"/>
              <w14:ligatures w14:val="standardContextual"/>
            </w:rPr>
          </w:pPr>
          <w:hyperlink w:anchor="_Toc229986806" w:history="1">
            <w:r w:rsidRPr="00F97ED3">
              <w:rPr>
                <w:rStyle w:val="Hyperlnk"/>
              </w:rPr>
              <w:t>4. Åtgärder</w:t>
            </w:r>
            <w:r>
              <w:rPr>
                <w:webHidden/>
              </w:rPr>
              <w:tab/>
            </w:r>
            <w:r>
              <w:rPr>
                <w:webHidden/>
              </w:rPr>
              <w:fldChar w:fldCharType="begin"/>
            </w:r>
            <w:r>
              <w:rPr>
                <w:webHidden/>
              </w:rPr>
              <w:instrText xml:space="preserve"> PAGEREF _Toc229986806 \h </w:instrText>
            </w:r>
            <w:r>
              <w:rPr>
                <w:webHidden/>
              </w:rPr>
            </w:r>
            <w:r>
              <w:rPr>
                <w:webHidden/>
              </w:rPr>
              <w:fldChar w:fldCharType="separate"/>
            </w:r>
            <w:r>
              <w:rPr>
                <w:webHidden/>
              </w:rPr>
              <w:t>13</w:t>
            </w:r>
            <w:r>
              <w:rPr>
                <w:webHidden/>
              </w:rPr>
              <w:fldChar w:fldCharType="end"/>
            </w:r>
          </w:hyperlink>
        </w:p>
        <w:p w14:paraId="6C55565F" w14:textId="46AA0241" w:rsidR="005C79DD" w:rsidRDefault="005C79DD">
          <w:pPr>
            <w:pStyle w:val="Innehll1"/>
            <w:rPr>
              <w:rFonts w:eastAsiaTheme="minorEastAsia"/>
              <w:kern w:val="2"/>
              <w:sz w:val="24"/>
              <w:szCs w:val="24"/>
              <w:lang w:eastAsia="sv-FI"/>
              <w14:ligatures w14:val="standardContextual"/>
            </w:rPr>
          </w:pPr>
          <w:hyperlink w:anchor="_Toc229986807" w:history="1">
            <w:r w:rsidRPr="00F97ED3">
              <w:rPr>
                <w:rStyle w:val="Hyperlnk"/>
              </w:rPr>
              <w:t>5. Finansiering och externa medel</w:t>
            </w:r>
            <w:r>
              <w:rPr>
                <w:webHidden/>
              </w:rPr>
              <w:tab/>
            </w:r>
            <w:r>
              <w:rPr>
                <w:webHidden/>
              </w:rPr>
              <w:fldChar w:fldCharType="begin"/>
            </w:r>
            <w:r>
              <w:rPr>
                <w:webHidden/>
              </w:rPr>
              <w:instrText xml:space="preserve"> PAGEREF _Toc229986807 \h </w:instrText>
            </w:r>
            <w:r>
              <w:rPr>
                <w:webHidden/>
              </w:rPr>
            </w:r>
            <w:r>
              <w:rPr>
                <w:webHidden/>
              </w:rPr>
              <w:fldChar w:fldCharType="separate"/>
            </w:r>
            <w:r>
              <w:rPr>
                <w:webHidden/>
              </w:rPr>
              <w:t>13</w:t>
            </w:r>
            <w:r>
              <w:rPr>
                <w:webHidden/>
              </w:rPr>
              <w:fldChar w:fldCharType="end"/>
            </w:r>
          </w:hyperlink>
        </w:p>
        <w:p w14:paraId="20DF72B3" w14:textId="4AC3B487" w:rsidR="005C79DD" w:rsidRDefault="005C79DD">
          <w:pPr>
            <w:pStyle w:val="Innehll1"/>
            <w:rPr>
              <w:rFonts w:eastAsiaTheme="minorEastAsia"/>
              <w:kern w:val="2"/>
              <w:sz w:val="24"/>
              <w:szCs w:val="24"/>
              <w:lang w:eastAsia="sv-FI"/>
              <w14:ligatures w14:val="standardContextual"/>
            </w:rPr>
          </w:pPr>
          <w:hyperlink w:anchor="_Toc229986808" w:history="1">
            <w:r w:rsidRPr="00F97ED3">
              <w:rPr>
                <w:rStyle w:val="Hyperlnk"/>
              </w:rPr>
              <w:t>6. Uppföljning och organisering</w:t>
            </w:r>
            <w:r>
              <w:rPr>
                <w:webHidden/>
              </w:rPr>
              <w:tab/>
            </w:r>
            <w:r>
              <w:rPr>
                <w:webHidden/>
              </w:rPr>
              <w:fldChar w:fldCharType="begin"/>
            </w:r>
            <w:r>
              <w:rPr>
                <w:webHidden/>
              </w:rPr>
              <w:instrText xml:space="preserve"> PAGEREF _Toc229986808 \h </w:instrText>
            </w:r>
            <w:r>
              <w:rPr>
                <w:webHidden/>
              </w:rPr>
            </w:r>
            <w:r>
              <w:rPr>
                <w:webHidden/>
              </w:rPr>
              <w:fldChar w:fldCharType="separate"/>
            </w:r>
            <w:r>
              <w:rPr>
                <w:webHidden/>
              </w:rPr>
              <w:t>15</w:t>
            </w:r>
            <w:r>
              <w:rPr>
                <w:webHidden/>
              </w:rPr>
              <w:fldChar w:fldCharType="end"/>
            </w:r>
          </w:hyperlink>
        </w:p>
        <w:p w14:paraId="373FFDFE" w14:textId="59784D21" w:rsidR="005C79DD" w:rsidRDefault="005C79DD">
          <w:pPr>
            <w:pStyle w:val="Innehll2"/>
            <w:rPr>
              <w:rFonts w:eastAsiaTheme="minorEastAsia"/>
              <w:bCs w:val="0"/>
              <w:kern w:val="2"/>
              <w:sz w:val="24"/>
              <w:szCs w:val="24"/>
              <w:lang w:eastAsia="sv-FI"/>
              <w14:ligatures w14:val="standardContextual"/>
            </w:rPr>
          </w:pPr>
          <w:hyperlink w:anchor="_Toc229986809" w:history="1">
            <w:r w:rsidRPr="00F97ED3">
              <w:rPr>
                <w:rStyle w:val="Hyperlnk"/>
              </w:rPr>
              <w:t>6.1. Nyckeltal för uppföljning</w:t>
            </w:r>
            <w:r>
              <w:rPr>
                <w:webHidden/>
              </w:rPr>
              <w:tab/>
            </w:r>
            <w:r>
              <w:rPr>
                <w:webHidden/>
              </w:rPr>
              <w:fldChar w:fldCharType="begin"/>
            </w:r>
            <w:r>
              <w:rPr>
                <w:webHidden/>
              </w:rPr>
              <w:instrText xml:space="preserve"> PAGEREF _Toc229986809 \h </w:instrText>
            </w:r>
            <w:r>
              <w:rPr>
                <w:webHidden/>
              </w:rPr>
            </w:r>
            <w:r>
              <w:rPr>
                <w:webHidden/>
              </w:rPr>
              <w:fldChar w:fldCharType="separate"/>
            </w:r>
            <w:r>
              <w:rPr>
                <w:webHidden/>
              </w:rPr>
              <w:t>15</w:t>
            </w:r>
            <w:r>
              <w:rPr>
                <w:webHidden/>
              </w:rPr>
              <w:fldChar w:fldCharType="end"/>
            </w:r>
          </w:hyperlink>
        </w:p>
        <w:p w14:paraId="6D2CC4EF" w14:textId="2CFFBF42" w:rsidR="00352898" w:rsidRPr="00B36BAE" w:rsidRDefault="005157DC" w:rsidP="007E588A">
          <w:pPr>
            <w:pStyle w:val="Innehll1"/>
            <w:spacing w:line="276" w:lineRule="auto"/>
            <w:rPr>
              <w:sz w:val="22"/>
              <w:szCs w:val="22"/>
            </w:rPr>
          </w:pPr>
          <w:r w:rsidRPr="00B36BAE">
            <w:rPr>
              <w:rFonts w:cstheme="minorHAnsi"/>
              <w:sz w:val="22"/>
              <w:szCs w:val="22"/>
            </w:rPr>
            <w:fldChar w:fldCharType="end"/>
          </w:r>
        </w:p>
      </w:sdtContent>
    </w:sdt>
    <w:p w14:paraId="4CC31636" w14:textId="77777777" w:rsidR="007E588A" w:rsidRDefault="007E588A" w:rsidP="00680698">
      <w:pPr>
        <w:tabs>
          <w:tab w:val="left" w:pos="1701"/>
        </w:tabs>
        <w:autoSpaceDE/>
        <w:autoSpaceDN/>
        <w:adjustRightInd/>
        <w:spacing w:after="160" w:line="276" w:lineRule="auto"/>
        <w:textAlignment w:val="auto"/>
        <w:rPr>
          <w:rFonts w:asciiTheme="majorHAnsi" w:hAnsiTheme="majorHAnsi" w:cstheme="majorHAnsi"/>
        </w:rPr>
      </w:pPr>
    </w:p>
    <w:p w14:paraId="2F290E33" w14:textId="77777777" w:rsidR="007E588A" w:rsidRDefault="007E588A" w:rsidP="007E588A">
      <w:pPr>
        <w:pStyle w:val="Innehll1"/>
        <w:spacing w:line="276" w:lineRule="auto"/>
        <w:rPr>
          <w:rFonts w:cstheme="minorHAnsi"/>
        </w:rPr>
      </w:pPr>
      <w:r>
        <w:rPr>
          <w:rFonts w:cstheme="minorHAnsi"/>
        </w:rPr>
        <w:t>BILAGOR</w:t>
      </w:r>
    </w:p>
    <w:p w14:paraId="55129590" w14:textId="3FDD8C26" w:rsidR="007E588A" w:rsidRDefault="007E588A" w:rsidP="00A76A30">
      <w:pPr>
        <w:pStyle w:val="Liststycke"/>
        <w:numPr>
          <w:ilvl w:val="0"/>
          <w:numId w:val="14"/>
        </w:numPr>
      </w:pPr>
      <w:r>
        <w:t>Handlingsp</w:t>
      </w:r>
      <w:r w:rsidR="00D10146">
        <w:t>lan</w:t>
      </w:r>
      <w:r>
        <w:t xml:space="preserve"> för tillväxt</w:t>
      </w:r>
    </w:p>
    <w:p w14:paraId="7FD8F7D3" w14:textId="4EFD63B7" w:rsidR="00D5198B" w:rsidRPr="007E588A" w:rsidRDefault="007E588A" w:rsidP="004A70BB">
      <w:pPr>
        <w:pStyle w:val="Liststycke"/>
        <w:numPr>
          <w:ilvl w:val="0"/>
          <w:numId w:val="14"/>
        </w:numPr>
      </w:pPr>
      <w:r>
        <w:t>Underlag för en åländsk tillväxtstrategi 2026 – 2035: Mot en exportorienterad tillväxtstrategi, Lindström 2025</w:t>
      </w:r>
      <w:r w:rsidR="00352898" w:rsidRPr="004A70BB">
        <w:rPr>
          <w:rFonts w:asciiTheme="majorHAnsi" w:hAnsiTheme="majorHAnsi" w:cstheme="majorHAnsi"/>
        </w:rPr>
        <w:br w:type="page"/>
      </w:r>
    </w:p>
    <w:p w14:paraId="5617D73A" w14:textId="71D9DB28" w:rsidR="00D5198B" w:rsidRDefault="00D5198B" w:rsidP="00757A3E">
      <w:pPr>
        <w:pStyle w:val="Rubrik2"/>
        <w:numPr>
          <w:ilvl w:val="0"/>
          <w:numId w:val="5"/>
        </w:numPr>
        <w:spacing w:line="276" w:lineRule="auto"/>
      </w:pPr>
      <w:bookmarkStart w:id="2" w:name="_Toc214925641"/>
      <w:bookmarkStart w:id="3" w:name="_Toc215082571"/>
      <w:bookmarkStart w:id="4" w:name="_Toc229986794"/>
      <w:r w:rsidRPr="00DA1CB9">
        <w:lastRenderedPageBreak/>
        <w:t>Inledning</w:t>
      </w:r>
      <w:bookmarkEnd w:id="2"/>
      <w:bookmarkEnd w:id="3"/>
      <w:bookmarkEnd w:id="4"/>
    </w:p>
    <w:p w14:paraId="1968D0EB" w14:textId="197F5C3A" w:rsidR="00FE08E0" w:rsidRPr="00FE08E0" w:rsidRDefault="00FE08E0" w:rsidP="00FE08E0">
      <w:r w:rsidRPr="00FE08E0">
        <w:t xml:space="preserve">De senaste </w:t>
      </w:r>
      <w:r w:rsidR="00ED44D4">
        <w:t>femton åren</w:t>
      </w:r>
      <w:r w:rsidR="00C101B2">
        <w:t>, efter den globala finanskrisen,</w:t>
      </w:r>
      <w:r w:rsidRPr="00FE08E0">
        <w:t xml:space="preserve"> har den åländska ekonomin präglats av en </w:t>
      </w:r>
      <w:r w:rsidR="00C325CF">
        <w:t>stagnation</w:t>
      </w:r>
      <w:r w:rsidR="00ED44D4">
        <w:t xml:space="preserve"> som inte speglar den positiva befolkningsutvecklingen. P</w:t>
      </w:r>
      <w:r w:rsidRPr="00FE08E0">
        <w:t xml:space="preserve">å sikt riskerar </w:t>
      </w:r>
      <w:r w:rsidR="00ED44D4">
        <w:t xml:space="preserve">det </w:t>
      </w:r>
      <w:r w:rsidR="00C325CF">
        <w:t xml:space="preserve">en gynnsam utveckling av det åländska samhället och </w:t>
      </w:r>
      <w:r w:rsidRPr="00FE08E0">
        <w:t>finansieringen av den åländska välfärden. Orsaken till den dämpade utvecklingen är främst en strukturell omvandling inom sjöfarten</w:t>
      </w:r>
      <w:r w:rsidR="00A8401E">
        <w:t>,</w:t>
      </w:r>
      <w:r w:rsidRPr="00FE08E0">
        <w:t xml:space="preserve"> en bristande produktivitetstillväxt inom landnäringarna</w:t>
      </w:r>
      <w:r w:rsidR="00A8401E">
        <w:t xml:space="preserve"> och större åländska </w:t>
      </w:r>
      <w:proofErr w:type="gramStart"/>
      <w:r w:rsidR="00A8401E">
        <w:t>företags expansion</w:t>
      </w:r>
      <w:proofErr w:type="gramEnd"/>
      <w:r w:rsidR="00A8401E">
        <w:t xml:space="preserve"> utanför Åland</w:t>
      </w:r>
      <w:r w:rsidRPr="00FE08E0">
        <w:t>, vilket framgår av underlagsrapporten</w:t>
      </w:r>
      <w:r w:rsidR="000702A3">
        <w:t>,</w:t>
      </w:r>
      <w:r w:rsidRPr="00FE08E0">
        <w:t xml:space="preserve"> </w:t>
      </w:r>
      <w:r w:rsidR="00C325CF">
        <w:t xml:space="preserve">Mot en exportorienterad tillväxtstrategi </w:t>
      </w:r>
      <w:r w:rsidRPr="00FE08E0">
        <w:t>av Bjarne Lindström (2025)</w:t>
      </w:r>
      <w:r w:rsidR="00D86610">
        <w:t xml:space="preserve"> och i Tillväxtstudie 2019, ÅSUB Rapport 2019:10</w:t>
      </w:r>
      <w:r w:rsidRPr="00FE08E0">
        <w:t>.</w:t>
      </w:r>
      <w:r w:rsidR="00CD47EF">
        <w:t xml:space="preserve"> Dessa två rapporter utgör underlag för meddelandet och åtgärderna.</w:t>
      </w:r>
      <w:r w:rsidR="009E79B2">
        <w:t xml:space="preserve"> Statistikkälla är Ålands statistik- och utredningsbyrå.</w:t>
      </w:r>
    </w:p>
    <w:p w14:paraId="2F89F686" w14:textId="77777777" w:rsidR="00C325CF" w:rsidRDefault="00C325CF" w:rsidP="00FE08E0"/>
    <w:p w14:paraId="65237A8C" w14:textId="70F6B8A8" w:rsidR="00FE08E0" w:rsidRPr="00FE08E0" w:rsidRDefault="00FE08E0" w:rsidP="00FE08E0">
      <w:r w:rsidRPr="00FE08E0">
        <w:t>Ekonomisk stagnation leder till minskat handlingsutrymme för investeringar, svårigheter att möta kostnaderna för en åldrande befolkning och en försvagad attraktionskraft för unga och spetskompetens. För att bryta denna trend krävs en aktiv näringspolitik som fokuserar på de sektorer där Åland har störst komparativa fördelar.</w:t>
      </w:r>
    </w:p>
    <w:p w14:paraId="77B81A78" w14:textId="77777777" w:rsidR="00C325CF" w:rsidRDefault="00C325CF" w:rsidP="00655499"/>
    <w:p w14:paraId="23C74B21" w14:textId="667C2ADF" w:rsidR="00EB71C5" w:rsidRPr="00EB71C5" w:rsidRDefault="00FE08E0" w:rsidP="00EB71C5">
      <w:r w:rsidRPr="00FE08E0">
        <w:t>I syfte att återetablera Åland som en av Nordens mest välmående regioner, föreslår landskapsregeringen en offensiv tillväxtstrategi för perioden 2026–2035. Strategin tar avstamp i den nordiska modellen där en öppen marknadsekonomi kombineras med hög social tillit, men där fokus nu skiftas mot en kraftfull exportledd expansion.</w:t>
      </w:r>
      <w:bookmarkStart w:id="5" w:name="_Toc207891429"/>
      <w:bookmarkStart w:id="6" w:name="_Toc214925642"/>
      <w:bookmarkStart w:id="7" w:name="_Toc215082572"/>
      <w:r w:rsidR="00B17F23" w:rsidRPr="00B17F23">
        <w:t xml:space="preserve"> </w:t>
      </w:r>
      <w:r w:rsidR="00EB71C5" w:rsidRPr="00EB71C5">
        <w:t xml:space="preserve">I bilagorna finns </w:t>
      </w:r>
      <w:r w:rsidR="00CD7E50" w:rsidRPr="00EB71C5">
        <w:t>e</w:t>
      </w:r>
      <w:r w:rsidR="00CD7E50">
        <w:t>n</w:t>
      </w:r>
      <w:r w:rsidR="00CD7E50" w:rsidRPr="00EB71C5">
        <w:t xml:space="preserve"> handlingsp</w:t>
      </w:r>
      <w:r w:rsidR="00CD7E50">
        <w:t>lan</w:t>
      </w:r>
      <w:r w:rsidR="00CD7E50" w:rsidRPr="00EB71C5">
        <w:t xml:space="preserve"> </w:t>
      </w:r>
      <w:r w:rsidR="00CD7E50">
        <w:t xml:space="preserve">för tillväxt </w:t>
      </w:r>
      <w:r w:rsidR="00CD7E50" w:rsidRPr="00EB71C5">
        <w:t xml:space="preserve">med åtgärder </w:t>
      </w:r>
      <w:r w:rsidR="00CD7E50">
        <w:t xml:space="preserve">samt </w:t>
      </w:r>
      <w:r w:rsidR="00EB71C5" w:rsidRPr="00EB71C5">
        <w:t>underlag för en åländsk tillväxtstrategi 2026 – 2035 Mot en exportorienterad tillväxtstrategi Bjarne Lindström (2025).</w:t>
      </w:r>
    </w:p>
    <w:p w14:paraId="32CA7B30" w14:textId="77777777" w:rsidR="00EB71C5" w:rsidRDefault="00EB71C5" w:rsidP="00B17F23"/>
    <w:p w14:paraId="6C2EC243" w14:textId="10CDF892" w:rsidR="00417FC0" w:rsidRPr="00557F31" w:rsidRDefault="00E7759F" w:rsidP="00B17F23">
      <w:pPr>
        <w:rPr>
          <w:b/>
          <w:bCs/>
        </w:rPr>
      </w:pPr>
      <w:r>
        <w:t xml:space="preserve">Landskapsregeringen har tidigare i vår presenterat </w:t>
      </w:r>
      <w:r w:rsidR="00501FAF">
        <w:t xml:space="preserve">de </w:t>
      </w:r>
      <w:r>
        <w:t>klimatpolitiska målsättningar</w:t>
      </w:r>
      <w:r w:rsidR="00501FAF">
        <w:t>na</w:t>
      </w:r>
      <w:r>
        <w:t xml:space="preserve"> och </w:t>
      </w:r>
      <w:r w:rsidR="006771F8">
        <w:t xml:space="preserve">redogjort för </w:t>
      </w:r>
      <w:r>
        <w:t xml:space="preserve">hur arbetet </w:t>
      </w:r>
      <w:r w:rsidR="00417FC0" w:rsidRPr="00417FC0">
        <w:t xml:space="preserve">med att uppnå strategiska utvecklingsmål och delmål i Utvecklings- och hållbarhetsagenda för Åland </w:t>
      </w:r>
      <w:r>
        <w:t>framskrider i meddelandena nr 2/2025</w:t>
      </w:r>
      <w:r w:rsidR="00C852C8">
        <w:t xml:space="preserve"> </w:t>
      </w:r>
      <w:r>
        <w:t>-</w:t>
      </w:r>
      <w:r w:rsidR="00C852C8">
        <w:t xml:space="preserve"> </w:t>
      </w:r>
      <w:r>
        <w:t>2026 och 3/2025</w:t>
      </w:r>
      <w:r w:rsidR="00C852C8">
        <w:t xml:space="preserve"> </w:t>
      </w:r>
      <w:r>
        <w:t>-</w:t>
      </w:r>
      <w:r w:rsidR="00C852C8">
        <w:t xml:space="preserve"> </w:t>
      </w:r>
      <w:r>
        <w:t xml:space="preserve">2026. </w:t>
      </w:r>
      <w:r w:rsidR="00060EB2" w:rsidRPr="005716D6">
        <w:t>De</w:t>
      </w:r>
      <w:r w:rsidR="005716D6" w:rsidRPr="005716D6">
        <w:t>ssa</w:t>
      </w:r>
      <w:r w:rsidR="00060EB2" w:rsidRPr="005716D6">
        <w:t xml:space="preserve"> </w:t>
      </w:r>
      <w:r w:rsidR="001F67C8" w:rsidRPr="005716D6">
        <w:t xml:space="preserve">tre meddelanden </w:t>
      </w:r>
      <w:r w:rsidR="00060EB2" w:rsidRPr="005716D6">
        <w:t>bildar en helhet och stärker varandra.</w:t>
      </w:r>
    </w:p>
    <w:p w14:paraId="028A19B8" w14:textId="206C3291" w:rsidR="00C26474" w:rsidRPr="00B20054" w:rsidRDefault="00C26474" w:rsidP="00655499">
      <w:pPr>
        <w:rPr>
          <w:sz w:val="28"/>
          <w:szCs w:val="28"/>
        </w:rPr>
      </w:pPr>
    </w:p>
    <w:p w14:paraId="184731E2" w14:textId="7A0953B6" w:rsidR="00D5198B" w:rsidRPr="00DA1CB9" w:rsidRDefault="00D5198B" w:rsidP="00680698">
      <w:pPr>
        <w:pStyle w:val="Rubrik2"/>
        <w:spacing w:line="276" w:lineRule="auto"/>
      </w:pPr>
      <w:bookmarkStart w:id="8" w:name="_Toc229986795"/>
      <w:r w:rsidRPr="00DA1CB9">
        <w:t xml:space="preserve">2. </w:t>
      </w:r>
      <w:bookmarkEnd w:id="5"/>
      <w:bookmarkEnd w:id="6"/>
      <w:bookmarkEnd w:id="7"/>
      <w:r w:rsidR="006E59FA">
        <w:t>Tillväxt</w:t>
      </w:r>
      <w:bookmarkEnd w:id="8"/>
    </w:p>
    <w:p w14:paraId="4D9B2EF9" w14:textId="16E87799" w:rsidR="0033102C" w:rsidRDefault="00921C25" w:rsidP="00921C25">
      <w:pPr>
        <w:autoSpaceDE/>
        <w:adjustRightInd/>
        <w:spacing w:line="276" w:lineRule="auto"/>
        <w:rPr>
          <w:rFonts w:ascii="Segoe UI" w:eastAsia="Times New Roman" w:hAnsi="Segoe UI" w:cs="Segoe UI"/>
          <w:lang w:eastAsia="en-GB"/>
        </w:rPr>
      </w:pPr>
      <w:r w:rsidRPr="00921C25">
        <w:rPr>
          <w:rFonts w:ascii="Segoe UI" w:eastAsia="Times New Roman" w:hAnsi="Segoe UI" w:cs="Segoe UI"/>
          <w:lang w:eastAsia="en-GB"/>
        </w:rPr>
        <w:t xml:space="preserve">Ålands ekonomiska utveckling </w:t>
      </w:r>
      <w:r w:rsidR="0033102C">
        <w:rPr>
          <w:rFonts w:ascii="Segoe UI" w:eastAsia="Times New Roman" w:hAnsi="Segoe UI" w:cs="Segoe UI"/>
          <w:lang w:eastAsia="en-GB"/>
        </w:rPr>
        <w:t>mäts</w:t>
      </w:r>
      <w:r w:rsidRPr="00921C25">
        <w:rPr>
          <w:rFonts w:ascii="Segoe UI" w:eastAsia="Times New Roman" w:hAnsi="Segoe UI" w:cs="Segoe UI"/>
          <w:lang w:eastAsia="en-GB"/>
        </w:rPr>
        <w:t xml:space="preserve"> genom </w:t>
      </w:r>
      <w:r w:rsidR="0033102C">
        <w:rPr>
          <w:rFonts w:ascii="Segoe UI" w:eastAsia="Times New Roman" w:hAnsi="Segoe UI" w:cs="Segoe UI"/>
          <w:lang w:eastAsia="en-GB"/>
        </w:rPr>
        <w:t xml:space="preserve">den årliga förändringen av </w:t>
      </w:r>
      <w:r w:rsidRPr="00921C25">
        <w:rPr>
          <w:rFonts w:ascii="Segoe UI" w:eastAsia="Times New Roman" w:hAnsi="Segoe UI" w:cs="Segoe UI"/>
          <w:lang w:eastAsia="en-GB"/>
        </w:rPr>
        <w:t>bruttonationalprodukten (BNP)</w:t>
      </w:r>
      <w:r w:rsidR="0033102C">
        <w:rPr>
          <w:rFonts w:ascii="Segoe UI" w:eastAsia="Times New Roman" w:hAnsi="Segoe UI" w:cs="Segoe UI"/>
          <w:lang w:eastAsia="en-GB"/>
        </w:rPr>
        <w:t xml:space="preserve"> totalt i fasta priser och per capita</w:t>
      </w:r>
      <w:r w:rsidRPr="00921C25">
        <w:rPr>
          <w:rFonts w:ascii="Segoe UI" w:eastAsia="Times New Roman" w:hAnsi="Segoe UI" w:cs="Segoe UI"/>
          <w:lang w:eastAsia="en-GB"/>
        </w:rPr>
        <w:t xml:space="preserve">. </w:t>
      </w:r>
      <w:r w:rsidR="00A7181F">
        <w:rPr>
          <w:rFonts w:ascii="Segoe UI" w:eastAsia="Times New Roman" w:hAnsi="Segoe UI" w:cs="Segoe UI"/>
          <w:lang w:eastAsia="en-GB"/>
        </w:rPr>
        <w:t>BNP är d</w:t>
      </w:r>
      <w:r w:rsidR="00467CE3">
        <w:rPr>
          <w:rFonts w:ascii="Segoe UI" w:eastAsia="Times New Roman" w:hAnsi="Segoe UI" w:cs="Segoe UI"/>
          <w:lang w:eastAsia="en-GB"/>
        </w:rPr>
        <w:t>et samlade värdet av produ</w:t>
      </w:r>
      <w:r w:rsidR="00273B38">
        <w:rPr>
          <w:rFonts w:ascii="Segoe UI" w:eastAsia="Times New Roman" w:hAnsi="Segoe UI" w:cs="Segoe UI"/>
          <w:lang w:eastAsia="en-GB"/>
        </w:rPr>
        <w:t>cerade varor och tjänster</w:t>
      </w:r>
      <w:r w:rsidR="00467CE3">
        <w:rPr>
          <w:rFonts w:ascii="Segoe UI" w:eastAsia="Times New Roman" w:hAnsi="Segoe UI" w:cs="Segoe UI"/>
          <w:lang w:eastAsia="en-GB"/>
        </w:rPr>
        <w:t xml:space="preserve"> under ett år. En ökning av BNP förutsätter fler arbetade timmar eller att arbetet utförs mer effektivt. </w:t>
      </w:r>
      <w:r w:rsidR="0033102C">
        <w:rPr>
          <w:rFonts w:ascii="Segoe UI" w:eastAsia="Times New Roman" w:hAnsi="Segoe UI" w:cs="Segoe UI"/>
          <w:lang w:eastAsia="en-GB"/>
        </w:rPr>
        <w:t>Underlaget för beräkningarna kommer med fördröjning och för en liten öppen ekonomi med stort exportberoende ger BNP inte en fullständig bild av</w:t>
      </w:r>
      <w:r w:rsidR="005F301A">
        <w:rPr>
          <w:rFonts w:ascii="Segoe UI" w:eastAsia="Times New Roman" w:hAnsi="Segoe UI" w:cs="Segoe UI"/>
          <w:lang w:eastAsia="en-GB"/>
        </w:rPr>
        <w:t xml:space="preserve"> den åländska samhällsekonomin. BNP mäter produktionsförmågan i ekonomiska termer och </w:t>
      </w:r>
      <w:r w:rsidR="00273B38">
        <w:rPr>
          <w:rFonts w:ascii="Segoe UI" w:eastAsia="Times New Roman" w:hAnsi="Segoe UI" w:cs="Segoe UI"/>
          <w:lang w:eastAsia="en-GB"/>
        </w:rPr>
        <w:t>kan</w:t>
      </w:r>
      <w:r w:rsidR="005F301A">
        <w:rPr>
          <w:rFonts w:ascii="Segoe UI" w:eastAsia="Times New Roman" w:hAnsi="Segoe UI" w:cs="Segoe UI"/>
          <w:lang w:eastAsia="en-GB"/>
        </w:rPr>
        <w:t xml:space="preserve"> kompletteras med andra indikatorer </w:t>
      </w:r>
      <w:r w:rsidR="005F301A">
        <w:rPr>
          <w:rFonts w:ascii="Segoe UI" w:eastAsia="Times New Roman" w:hAnsi="Segoe UI" w:cs="Segoe UI"/>
          <w:lang w:eastAsia="en-GB"/>
        </w:rPr>
        <w:lastRenderedPageBreak/>
        <w:t>för att dels ge en mer heltäckande bild av samhällsekonomin, dels för att belysa samhällets välstånd i ett bredare perspektiv än det monetära.</w:t>
      </w:r>
    </w:p>
    <w:p w14:paraId="21BDA7D4" w14:textId="77777777" w:rsidR="005F301A" w:rsidRDefault="005F301A" w:rsidP="00921C25">
      <w:pPr>
        <w:autoSpaceDE/>
        <w:adjustRightInd/>
        <w:spacing w:line="276" w:lineRule="auto"/>
        <w:rPr>
          <w:rFonts w:ascii="Segoe UI" w:eastAsia="Times New Roman" w:hAnsi="Segoe UI" w:cs="Segoe UI"/>
          <w:lang w:eastAsia="en-GB"/>
        </w:rPr>
      </w:pPr>
    </w:p>
    <w:p w14:paraId="2980365C" w14:textId="608DE2C1" w:rsidR="005F301A" w:rsidRDefault="00B016E2" w:rsidP="00921C25">
      <w:pPr>
        <w:autoSpaceDE/>
        <w:adjustRightInd/>
        <w:spacing w:line="276" w:lineRule="auto"/>
        <w:rPr>
          <w:rFonts w:ascii="Segoe UI" w:eastAsia="Times New Roman" w:hAnsi="Segoe UI" w:cs="Segoe UI"/>
          <w:lang w:eastAsia="en-GB"/>
        </w:rPr>
      </w:pPr>
      <w:r>
        <w:rPr>
          <w:rFonts w:ascii="Segoe UI" w:eastAsia="Times New Roman" w:hAnsi="Segoe UI" w:cs="Segoe UI"/>
          <w:lang w:eastAsia="en-GB"/>
        </w:rPr>
        <w:t xml:space="preserve">Indikatorer som kompletterar BNP är </w:t>
      </w:r>
      <w:proofErr w:type="gramStart"/>
      <w:r w:rsidR="00FF600D">
        <w:rPr>
          <w:rFonts w:ascii="Segoe UI" w:eastAsia="Times New Roman" w:hAnsi="Segoe UI" w:cs="Segoe UI"/>
          <w:lang w:eastAsia="en-GB"/>
        </w:rPr>
        <w:t>t.ex.</w:t>
      </w:r>
      <w:proofErr w:type="gramEnd"/>
      <w:r w:rsidR="00FF600D">
        <w:rPr>
          <w:rFonts w:ascii="Segoe UI" w:eastAsia="Times New Roman" w:hAnsi="Segoe UI" w:cs="Segoe UI"/>
          <w:lang w:eastAsia="en-GB"/>
        </w:rPr>
        <w:t xml:space="preserve"> </w:t>
      </w:r>
      <w:r>
        <w:rPr>
          <w:rFonts w:ascii="Segoe UI" w:eastAsia="Times New Roman" w:hAnsi="Segoe UI" w:cs="Segoe UI"/>
          <w:lang w:eastAsia="en-GB"/>
        </w:rPr>
        <w:t>arbetslöshet, lediga platser, inflation, räntor, valuta, omsättning, löne</w:t>
      </w:r>
      <w:r w:rsidR="00DA4690">
        <w:rPr>
          <w:rFonts w:ascii="Segoe UI" w:eastAsia="Times New Roman" w:hAnsi="Segoe UI" w:cs="Segoe UI"/>
          <w:lang w:eastAsia="en-GB"/>
        </w:rPr>
        <w:t>summor</w:t>
      </w:r>
      <w:r>
        <w:rPr>
          <w:rFonts w:ascii="Segoe UI" w:eastAsia="Times New Roman" w:hAnsi="Segoe UI" w:cs="Segoe UI"/>
          <w:lang w:eastAsia="en-GB"/>
        </w:rPr>
        <w:t xml:space="preserve">, </w:t>
      </w:r>
      <w:r w:rsidR="00FF600D">
        <w:rPr>
          <w:rFonts w:ascii="Segoe UI" w:eastAsia="Times New Roman" w:hAnsi="Segoe UI" w:cs="Segoe UI"/>
          <w:lang w:eastAsia="en-GB"/>
        </w:rPr>
        <w:t xml:space="preserve">befolkningsökning, </w:t>
      </w:r>
      <w:r w:rsidR="00DA4690">
        <w:rPr>
          <w:rFonts w:ascii="Segoe UI" w:eastAsia="Times New Roman" w:hAnsi="Segoe UI" w:cs="Segoe UI"/>
          <w:lang w:eastAsia="en-GB"/>
        </w:rPr>
        <w:t xml:space="preserve">hushållens konsumentförtroendeindex, företagsbestånd och konkurser, </w:t>
      </w:r>
      <w:r>
        <w:rPr>
          <w:rFonts w:ascii="Segoe UI" w:eastAsia="Times New Roman" w:hAnsi="Segoe UI" w:cs="Segoe UI"/>
          <w:lang w:eastAsia="en-GB"/>
        </w:rPr>
        <w:t>sysselsättning,</w:t>
      </w:r>
      <w:r w:rsidR="00E125AA">
        <w:rPr>
          <w:rFonts w:ascii="Segoe UI" w:eastAsia="Times New Roman" w:hAnsi="Segoe UI" w:cs="Segoe UI"/>
          <w:lang w:eastAsia="en-GB"/>
        </w:rPr>
        <w:t xml:space="preserve"> energipriser,</w:t>
      </w:r>
      <w:r>
        <w:rPr>
          <w:rFonts w:ascii="Segoe UI" w:eastAsia="Times New Roman" w:hAnsi="Segoe UI" w:cs="Segoe UI"/>
          <w:lang w:eastAsia="en-GB"/>
        </w:rPr>
        <w:t xml:space="preserve"> antal arbetsplatser, inkomststatistik</w:t>
      </w:r>
      <w:r w:rsidR="00DA4690">
        <w:rPr>
          <w:rFonts w:ascii="Segoe UI" w:eastAsia="Times New Roman" w:hAnsi="Segoe UI" w:cs="Segoe UI"/>
          <w:lang w:eastAsia="en-GB"/>
        </w:rPr>
        <w:t xml:space="preserve"> samt motsvarande för de åländska huvudmarknaderna Sverige och Finland.</w:t>
      </w:r>
    </w:p>
    <w:p w14:paraId="16594A3A" w14:textId="77777777" w:rsidR="00091F1B" w:rsidRDefault="00091F1B" w:rsidP="00921C25">
      <w:pPr>
        <w:autoSpaceDE/>
        <w:adjustRightInd/>
        <w:spacing w:line="276" w:lineRule="auto"/>
        <w:rPr>
          <w:rFonts w:ascii="Segoe UI" w:eastAsia="Times New Roman" w:hAnsi="Segoe UI" w:cs="Segoe UI"/>
          <w:lang w:eastAsia="en-GB"/>
        </w:rPr>
      </w:pPr>
    </w:p>
    <w:p w14:paraId="6E8589A8" w14:textId="5F979DE4" w:rsidR="00091F1B" w:rsidRDefault="00091F1B" w:rsidP="00921C25">
      <w:pPr>
        <w:autoSpaceDE/>
        <w:adjustRightInd/>
        <w:spacing w:line="276" w:lineRule="auto"/>
        <w:rPr>
          <w:rFonts w:ascii="Segoe UI" w:eastAsia="Times New Roman" w:hAnsi="Segoe UI" w:cs="Segoe UI"/>
          <w:lang w:eastAsia="en-GB"/>
        </w:rPr>
      </w:pPr>
      <w:r>
        <w:rPr>
          <w:rFonts w:ascii="Segoe UI" w:eastAsia="Times New Roman" w:hAnsi="Segoe UI" w:cs="Segoe UI"/>
          <w:lang w:eastAsia="en-GB"/>
        </w:rPr>
        <w:t>Inom ramen för Ålands utvecklings- och hållbarhetsagenda följs 2</w:t>
      </w:r>
      <w:r w:rsidR="001D1F0B">
        <w:rPr>
          <w:rFonts w:ascii="Segoe UI" w:eastAsia="Times New Roman" w:hAnsi="Segoe UI" w:cs="Segoe UI"/>
          <w:lang w:eastAsia="en-GB"/>
        </w:rPr>
        <w:t>5</w:t>
      </w:r>
      <w:r>
        <w:rPr>
          <w:rFonts w:ascii="Segoe UI" w:eastAsia="Times New Roman" w:hAnsi="Segoe UI" w:cs="Segoe UI"/>
          <w:lang w:eastAsia="en-GB"/>
        </w:rPr>
        <w:t xml:space="preserve"> olika indikatorer upp som </w:t>
      </w:r>
      <w:r w:rsidR="001D1F0B">
        <w:rPr>
          <w:rFonts w:ascii="Segoe UI" w:eastAsia="Times New Roman" w:hAnsi="Segoe UI" w:cs="Segoe UI"/>
          <w:lang w:eastAsia="en-GB"/>
        </w:rPr>
        <w:t xml:space="preserve">ger en </w:t>
      </w:r>
      <w:r w:rsidR="00C92087">
        <w:rPr>
          <w:rFonts w:ascii="Segoe UI" w:eastAsia="Times New Roman" w:hAnsi="Segoe UI" w:cs="Segoe UI"/>
          <w:lang w:eastAsia="en-GB"/>
        </w:rPr>
        <w:t>bredare</w:t>
      </w:r>
      <w:r w:rsidR="001D1F0B">
        <w:rPr>
          <w:rFonts w:ascii="Segoe UI" w:eastAsia="Times New Roman" w:hAnsi="Segoe UI" w:cs="Segoe UI"/>
          <w:lang w:eastAsia="en-GB"/>
        </w:rPr>
        <w:t xml:space="preserve"> bild av utvecklingen av Åland inom områdena</w:t>
      </w:r>
      <w:r w:rsidR="00C26474">
        <w:rPr>
          <w:rFonts w:ascii="Segoe UI" w:eastAsia="Times New Roman" w:hAnsi="Segoe UI" w:cs="Segoe UI"/>
          <w:lang w:eastAsia="en-GB"/>
        </w:rPr>
        <w:t>:</w:t>
      </w:r>
      <w:r w:rsidR="001D1F0B">
        <w:rPr>
          <w:rFonts w:ascii="Segoe UI" w:eastAsia="Times New Roman" w:hAnsi="Segoe UI" w:cs="Segoe UI"/>
          <w:lang w:eastAsia="en-GB"/>
        </w:rPr>
        <w:t xml:space="preserve"> välmående, tillit och delaktighet, god vattenkvalitet, biologisk mångfald, attraktionskraft, kraftigt minskad klimatpåverkan och hållbar konsumtion och produktion.</w:t>
      </w:r>
      <w:r w:rsidR="003B00D6">
        <w:rPr>
          <w:rFonts w:ascii="Segoe UI" w:eastAsia="Times New Roman" w:hAnsi="Segoe UI" w:cs="Segoe UI"/>
          <w:lang w:eastAsia="en-GB"/>
        </w:rPr>
        <w:t xml:space="preserve"> En </w:t>
      </w:r>
      <w:r w:rsidR="00C26474">
        <w:rPr>
          <w:rFonts w:ascii="Segoe UI" w:eastAsia="Times New Roman" w:hAnsi="Segoe UI" w:cs="Segoe UI"/>
          <w:lang w:eastAsia="en-GB"/>
        </w:rPr>
        <w:t>väsentlig</w:t>
      </w:r>
      <w:r w:rsidR="003B00D6">
        <w:rPr>
          <w:rFonts w:ascii="Segoe UI" w:eastAsia="Times New Roman" w:hAnsi="Segoe UI" w:cs="Segoe UI"/>
          <w:lang w:eastAsia="en-GB"/>
        </w:rPr>
        <w:t xml:space="preserve"> förutsättning för framgång inom dessa </w:t>
      </w:r>
      <w:r w:rsidR="00C26474">
        <w:rPr>
          <w:rFonts w:ascii="Segoe UI" w:eastAsia="Times New Roman" w:hAnsi="Segoe UI" w:cs="Segoe UI"/>
          <w:lang w:eastAsia="en-GB"/>
        </w:rPr>
        <w:t xml:space="preserve">sju strategiska </w:t>
      </w:r>
      <w:r w:rsidR="0040367C">
        <w:rPr>
          <w:rFonts w:ascii="Segoe UI" w:eastAsia="Times New Roman" w:hAnsi="Segoe UI" w:cs="Segoe UI"/>
          <w:lang w:eastAsia="en-GB"/>
        </w:rPr>
        <w:t>utveckli</w:t>
      </w:r>
      <w:r w:rsidR="001E0639">
        <w:rPr>
          <w:rFonts w:ascii="Segoe UI" w:eastAsia="Times New Roman" w:hAnsi="Segoe UI" w:cs="Segoe UI"/>
          <w:lang w:eastAsia="en-GB"/>
        </w:rPr>
        <w:t>n</w:t>
      </w:r>
      <w:r w:rsidR="0040367C">
        <w:rPr>
          <w:rFonts w:ascii="Segoe UI" w:eastAsia="Times New Roman" w:hAnsi="Segoe UI" w:cs="Segoe UI"/>
          <w:lang w:eastAsia="en-GB"/>
        </w:rPr>
        <w:t>gsmå</w:t>
      </w:r>
      <w:r w:rsidR="009A13D2">
        <w:rPr>
          <w:rFonts w:ascii="Segoe UI" w:eastAsia="Times New Roman" w:hAnsi="Segoe UI" w:cs="Segoe UI"/>
          <w:lang w:eastAsia="en-GB"/>
        </w:rPr>
        <w:t>l</w:t>
      </w:r>
      <w:r w:rsidR="003B00D6">
        <w:rPr>
          <w:rFonts w:ascii="Segoe UI" w:eastAsia="Times New Roman" w:hAnsi="Segoe UI" w:cs="Segoe UI"/>
          <w:lang w:eastAsia="en-GB"/>
        </w:rPr>
        <w:t xml:space="preserve"> är att det görs investeringar, vilka i sin tur möjliggörs </w:t>
      </w:r>
      <w:r w:rsidR="00C26474">
        <w:rPr>
          <w:rFonts w:ascii="Segoe UI" w:eastAsia="Times New Roman" w:hAnsi="Segoe UI" w:cs="Segoe UI"/>
          <w:lang w:eastAsia="en-GB"/>
        </w:rPr>
        <w:t>genom</w:t>
      </w:r>
      <w:r w:rsidR="003B00D6">
        <w:rPr>
          <w:rFonts w:ascii="Segoe UI" w:eastAsia="Times New Roman" w:hAnsi="Segoe UI" w:cs="Segoe UI"/>
          <w:lang w:eastAsia="en-GB"/>
        </w:rPr>
        <w:t xml:space="preserve"> de resurser som en långsiktigt hållbar ekonomisk </w:t>
      </w:r>
      <w:r w:rsidR="00BC7EFD">
        <w:rPr>
          <w:rFonts w:ascii="Segoe UI" w:eastAsia="Times New Roman" w:hAnsi="Segoe UI" w:cs="Segoe UI"/>
          <w:lang w:eastAsia="en-GB"/>
        </w:rPr>
        <w:t xml:space="preserve">tillväxt </w:t>
      </w:r>
      <w:r w:rsidR="003B00D6">
        <w:rPr>
          <w:rFonts w:ascii="Segoe UI" w:eastAsia="Times New Roman" w:hAnsi="Segoe UI" w:cs="Segoe UI"/>
          <w:lang w:eastAsia="en-GB"/>
        </w:rPr>
        <w:t>producerar.</w:t>
      </w:r>
      <w:r w:rsidR="00BC7EFD">
        <w:rPr>
          <w:rFonts w:ascii="Segoe UI" w:eastAsia="Times New Roman" w:hAnsi="Segoe UI" w:cs="Segoe UI"/>
          <w:lang w:eastAsia="en-GB"/>
        </w:rPr>
        <w:t xml:space="preserve"> </w:t>
      </w:r>
      <w:r w:rsidR="009A3E8D">
        <w:rPr>
          <w:rFonts w:ascii="Segoe UI" w:eastAsia="Times New Roman" w:hAnsi="Segoe UI" w:cs="Segoe UI"/>
          <w:lang w:eastAsia="en-GB"/>
        </w:rPr>
        <w:t xml:space="preserve">Ekonomisk tillväxt är en förutsättning för en hållbar utveckling vilket </w:t>
      </w:r>
      <w:proofErr w:type="gramStart"/>
      <w:r w:rsidR="0053662E">
        <w:rPr>
          <w:rFonts w:ascii="Segoe UI" w:eastAsia="Times New Roman" w:hAnsi="Segoe UI" w:cs="Segoe UI"/>
          <w:lang w:eastAsia="en-GB"/>
        </w:rPr>
        <w:t>t.ex.</w:t>
      </w:r>
      <w:proofErr w:type="gramEnd"/>
      <w:r w:rsidR="0053662E">
        <w:rPr>
          <w:rFonts w:ascii="Segoe UI" w:eastAsia="Times New Roman" w:hAnsi="Segoe UI" w:cs="Segoe UI"/>
          <w:lang w:eastAsia="en-GB"/>
        </w:rPr>
        <w:t xml:space="preserve"> </w:t>
      </w:r>
      <w:r w:rsidR="009A3E8D">
        <w:rPr>
          <w:rFonts w:ascii="Segoe UI" w:eastAsia="Times New Roman" w:hAnsi="Segoe UI" w:cs="Segoe UI"/>
          <w:lang w:eastAsia="en-GB"/>
        </w:rPr>
        <w:t xml:space="preserve">visas i nyligen producerad statistik för olika länder och världsdelar samt vissa större företag. För dessa har, </w:t>
      </w:r>
      <w:proofErr w:type="gramStart"/>
      <w:r w:rsidR="009A3E8D">
        <w:rPr>
          <w:rFonts w:ascii="Segoe UI" w:eastAsia="Times New Roman" w:hAnsi="Segoe UI" w:cs="Segoe UI"/>
          <w:lang w:eastAsia="en-GB"/>
        </w:rPr>
        <w:t>framförallt</w:t>
      </w:r>
      <w:proofErr w:type="gramEnd"/>
      <w:r w:rsidR="009A3E8D">
        <w:rPr>
          <w:rFonts w:ascii="Segoe UI" w:eastAsia="Times New Roman" w:hAnsi="Segoe UI" w:cs="Segoe UI"/>
          <w:lang w:eastAsia="en-GB"/>
        </w:rPr>
        <w:t xml:space="preserve"> i Europa, en brytpunkt nåtts då utsläppen har börjat minska samtidigt som BNP eller omsättningen ökar. Utseendet på kurvorna har gett upphov till begreppet krokodilekonomi</w:t>
      </w:r>
      <w:r w:rsidR="005F0565">
        <w:rPr>
          <w:rStyle w:val="Fotnotsreferens"/>
          <w:rFonts w:ascii="Segoe UI" w:eastAsia="Times New Roman" w:hAnsi="Segoe UI" w:cs="Segoe UI"/>
          <w:lang w:eastAsia="en-GB"/>
        </w:rPr>
        <w:footnoteReference w:id="1"/>
      </w:r>
      <w:r w:rsidR="009A3E8D">
        <w:rPr>
          <w:rFonts w:ascii="Segoe UI" w:eastAsia="Times New Roman" w:hAnsi="Segoe UI" w:cs="Segoe UI"/>
          <w:lang w:eastAsia="en-GB"/>
        </w:rPr>
        <w:t xml:space="preserve"> och resultatet grundas på investeringar i ny teknologi och fossilfri drift.</w:t>
      </w:r>
    </w:p>
    <w:p w14:paraId="7978359C" w14:textId="77777777" w:rsidR="00211FED" w:rsidRDefault="00211FED" w:rsidP="00921C25">
      <w:pPr>
        <w:autoSpaceDE/>
        <w:adjustRightInd/>
        <w:spacing w:line="276" w:lineRule="auto"/>
        <w:rPr>
          <w:rFonts w:ascii="Segoe UI" w:eastAsia="Times New Roman" w:hAnsi="Segoe UI" w:cs="Segoe UI"/>
          <w:lang w:eastAsia="en-GB"/>
        </w:rPr>
      </w:pPr>
    </w:p>
    <w:p w14:paraId="3980634E" w14:textId="076EC29D" w:rsidR="00211FED" w:rsidRPr="00874463" w:rsidRDefault="00211FED" w:rsidP="00211FED">
      <w:pPr>
        <w:pStyle w:val="Rubrik3"/>
        <w:spacing w:line="276" w:lineRule="auto"/>
      </w:pPr>
      <w:bookmarkStart w:id="9" w:name="_Toc229986796"/>
      <w:r w:rsidRPr="00585589">
        <w:t>2.</w:t>
      </w:r>
      <w:r>
        <w:t>1</w:t>
      </w:r>
      <w:r w:rsidRPr="00585589">
        <w:t xml:space="preserve">. </w:t>
      </w:r>
      <w:r>
        <w:t>Globala tillväxttrender och de fyra megatrenderna</w:t>
      </w:r>
      <w:bookmarkEnd w:id="9"/>
    </w:p>
    <w:p w14:paraId="512F3918" w14:textId="77777777" w:rsidR="00AC30ED" w:rsidRDefault="00AC30ED" w:rsidP="00AC30ED">
      <w:pPr>
        <w:spacing w:line="276" w:lineRule="auto"/>
        <w:rPr>
          <w:rFonts w:ascii="Segoe UI" w:eastAsia="Times New Roman" w:hAnsi="Segoe UI" w:cs="Segoe UI"/>
          <w:lang w:eastAsia="en-GB"/>
        </w:rPr>
      </w:pPr>
      <w:r w:rsidRPr="00AC30ED">
        <w:rPr>
          <w:rFonts w:ascii="Segoe UI" w:eastAsia="Times New Roman" w:hAnsi="Segoe UI" w:cs="Segoe UI"/>
          <w:lang w:eastAsia="en-GB"/>
        </w:rPr>
        <w:t xml:space="preserve">Dagens globala omvandling sker i en takt som överträffar den industriella revolutionen. Enligt ÅSUB (Rapport 2019:10) formas framtidens förutsättningar av fyra genomgripande megatrender med kraftfull och bestående påverkan på samhället: </w:t>
      </w:r>
    </w:p>
    <w:p w14:paraId="02531495" w14:textId="77777777" w:rsidR="00AC30ED" w:rsidRDefault="00AC30ED" w:rsidP="00AC30ED">
      <w:pPr>
        <w:spacing w:line="276" w:lineRule="auto"/>
        <w:rPr>
          <w:rFonts w:ascii="Segoe UI" w:eastAsia="Times New Roman" w:hAnsi="Segoe UI" w:cs="Segoe UI"/>
          <w:lang w:eastAsia="en-GB"/>
        </w:rPr>
      </w:pPr>
    </w:p>
    <w:p w14:paraId="63AE8359" w14:textId="1BAE21CA" w:rsidR="00211FED" w:rsidRPr="00AC30ED" w:rsidRDefault="00211FED" w:rsidP="00A76A30">
      <w:pPr>
        <w:pStyle w:val="Liststycke"/>
        <w:numPr>
          <w:ilvl w:val="0"/>
          <w:numId w:val="13"/>
        </w:numPr>
        <w:spacing w:line="276" w:lineRule="auto"/>
        <w:rPr>
          <w:rFonts w:ascii="Segoe UI" w:eastAsia="Times New Roman" w:hAnsi="Segoe UI" w:cs="Segoe UI"/>
          <w:lang w:eastAsia="en-GB"/>
        </w:rPr>
      </w:pPr>
      <w:r w:rsidRPr="00AC30ED">
        <w:rPr>
          <w:rFonts w:ascii="Segoe UI" w:eastAsia="Times New Roman" w:hAnsi="Segoe UI" w:cs="Segoe UI"/>
          <w:lang w:eastAsia="en-GB"/>
        </w:rPr>
        <w:t xml:space="preserve">Teknisk utveckling </w:t>
      </w:r>
    </w:p>
    <w:p w14:paraId="6830BD06" w14:textId="77777777" w:rsidR="00211FED" w:rsidRPr="00211FED" w:rsidRDefault="00211FED" w:rsidP="00A76A30">
      <w:pPr>
        <w:pStyle w:val="Liststycke"/>
        <w:numPr>
          <w:ilvl w:val="0"/>
          <w:numId w:val="11"/>
        </w:numPr>
        <w:spacing w:line="276" w:lineRule="auto"/>
        <w:rPr>
          <w:rFonts w:ascii="Segoe UI" w:eastAsia="Times New Roman" w:hAnsi="Segoe UI" w:cs="Segoe UI"/>
          <w:lang w:eastAsia="en-GB"/>
        </w:rPr>
      </w:pPr>
      <w:r w:rsidRPr="00211FED">
        <w:rPr>
          <w:rFonts w:ascii="Segoe UI" w:eastAsia="Times New Roman" w:hAnsi="Segoe UI" w:cs="Segoe UI"/>
          <w:lang w:eastAsia="en-GB"/>
        </w:rPr>
        <w:t xml:space="preserve">Förändrad befolkningsstruktur </w:t>
      </w:r>
    </w:p>
    <w:p w14:paraId="3F7FFCF0" w14:textId="77777777" w:rsidR="00211FED" w:rsidRDefault="00211FED" w:rsidP="00A76A30">
      <w:pPr>
        <w:pStyle w:val="Liststycke"/>
        <w:numPr>
          <w:ilvl w:val="0"/>
          <w:numId w:val="11"/>
        </w:numPr>
        <w:spacing w:line="276" w:lineRule="auto"/>
        <w:rPr>
          <w:rFonts w:ascii="Segoe UI" w:eastAsia="Times New Roman" w:hAnsi="Segoe UI" w:cs="Segoe UI"/>
          <w:lang w:eastAsia="en-GB"/>
        </w:rPr>
      </w:pPr>
      <w:r w:rsidRPr="00211FED">
        <w:rPr>
          <w:rFonts w:ascii="Segoe UI" w:eastAsia="Times New Roman" w:hAnsi="Segoe UI" w:cs="Segoe UI"/>
          <w:lang w:eastAsia="en-GB"/>
        </w:rPr>
        <w:t xml:space="preserve">Klimatförändringen </w:t>
      </w:r>
    </w:p>
    <w:p w14:paraId="2987B570" w14:textId="6B7083E6" w:rsidR="00211FED" w:rsidRDefault="00211FED" w:rsidP="00A76A30">
      <w:pPr>
        <w:pStyle w:val="Liststycke"/>
        <w:numPr>
          <w:ilvl w:val="0"/>
          <w:numId w:val="11"/>
        </w:numPr>
        <w:spacing w:line="276" w:lineRule="auto"/>
        <w:rPr>
          <w:rFonts w:ascii="Segoe UI" w:eastAsia="Times New Roman" w:hAnsi="Segoe UI" w:cs="Segoe UI"/>
          <w:lang w:eastAsia="en-GB"/>
        </w:rPr>
      </w:pPr>
      <w:r w:rsidRPr="00211FED">
        <w:rPr>
          <w:rFonts w:ascii="Segoe UI" w:eastAsia="Times New Roman" w:hAnsi="Segoe UI" w:cs="Segoe UI"/>
          <w:lang w:eastAsia="en-GB"/>
        </w:rPr>
        <w:t xml:space="preserve">Omfördelning av ekonomisk makt </w:t>
      </w:r>
    </w:p>
    <w:p w14:paraId="76447336" w14:textId="77777777" w:rsidR="00AC30ED" w:rsidRDefault="00AC30ED" w:rsidP="00AC30ED">
      <w:pPr>
        <w:spacing w:line="276" w:lineRule="auto"/>
        <w:rPr>
          <w:rFonts w:ascii="Segoe UI" w:eastAsia="Times New Roman" w:hAnsi="Segoe UI" w:cs="Segoe UI"/>
          <w:lang w:eastAsia="en-GB"/>
        </w:rPr>
      </w:pPr>
    </w:p>
    <w:p w14:paraId="213A5AD2" w14:textId="306025B5" w:rsidR="00AC30ED" w:rsidRPr="00AC30ED" w:rsidRDefault="007823A5" w:rsidP="00AC30ED">
      <w:pPr>
        <w:spacing w:line="276" w:lineRule="auto"/>
        <w:rPr>
          <w:rFonts w:ascii="Segoe UI" w:eastAsia="Times New Roman" w:hAnsi="Segoe UI" w:cs="Segoe UI"/>
          <w:lang w:eastAsia="en-GB"/>
        </w:rPr>
      </w:pPr>
      <w:r>
        <w:rPr>
          <w:rFonts w:ascii="Segoe UI" w:eastAsia="Times New Roman" w:hAnsi="Segoe UI" w:cs="Segoe UI"/>
          <w:lang w:eastAsia="en-GB"/>
        </w:rPr>
        <w:t xml:space="preserve">Sammantaget påverkas stora delar av det åländska näringslivet av den tekniska utvecklingen och det ger möjligheter till produktivitetsökningar inom </w:t>
      </w:r>
      <w:proofErr w:type="gramStart"/>
      <w:r>
        <w:rPr>
          <w:rFonts w:ascii="Segoe UI" w:eastAsia="Times New Roman" w:hAnsi="Segoe UI" w:cs="Segoe UI"/>
          <w:lang w:eastAsia="en-GB"/>
        </w:rPr>
        <w:t>t.ex.</w:t>
      </w:r>
      <w:proofErr w:type="gramEnd"/>
      <w:r>
        <w:rPr>
          <w:rFonts w:ascii="Segoe UI" w:eastAsia="Times New Roman" w:hAnsi="Segoe UI" w:cs="Segoe UI"/>
          <w:lang w:eastAsia="en-GB"/>
        </w:rPr>
        <w:t xml:space="preserve"> finansiella tjänster, handel, tillverkningsindustri samt transport och logistik. Den åldrande befolkningen påverkar kundbeteendet och ger potential för framväxt av nya tjänster. </w:t>
      </w:r>
      <w:r w:rsidR="00AD1FDB">
        <w:rPr>
          <w:rFonts w:ascii="Segoe UI" w:eastAsia="Times New Roman" w:hAnsi="Segoe UI" w:cs="Segoe UI"/>
          <w:lang w:eastAsia="en-GB"/>
        </w:rPr>
        <w:t xml:space="preserve">Klimatförändringen påverkar produktionsförutsättningar men leder även till ökad efterfrågan på fossilfria produkter och drift. </w:t>
      </w:r>
      <w:r w:rsidR="00AC30ED" w:rsidRPr="00AC30ED">
        <w:rPr>
          <w:rFonts w:ascii="Segoe UI" w:eastAsia="Times New Roman" w:hAnsi="Segoe UI" w:cs="Segoe UI"/>
          <w:lang w:eastAsia="en-GB"/>
        </w:rPr>
        <w:t xml:space="preserve">För att säkra Ålands konkurrenskraft krävs en </w:t>
      </w:r>
      <w:r w:rsidR="00AC30ED" w:rsidRPr="00AC30ED">
        <w:rPr>
          <w:rFonts w:ascii="Segoe UI" w:eastAsia="Times New Roman" w:hAnsi="Segoe UI" w:cs="Segoe UI"/>
          <w:lang w:eastAsia="en-GB"/>
        </w:rPr>
        <w:lastRenderedPageBreak/>
        <w:t>proaktiv anpassning till dessa fundamentala skiften i flöden av människor, kapital och teknik.</w:t>
      </w:r>
    </w:p>
    <w:p w14:paraId="367A2C8F" w14:textId="77777777" w:rsidR="00211FED" w:rsidRDefault="00211FED" w:rsidP="00211FED">
      <w:pPr>
        <w:spacing w:line="276" w:lineRule="auto"/>
        <w:rPr>
          <w:rFonts w:ascii="Segoe UI" w:eastAsia="Times New Roman" w:hAnsi="Segoe UI" w:cs="Segoe UI"/>
          <w:lang w:eastAsia="en-GB"/>
        </w:rPr>
      </w:pPr>
    </w:p>
    <w:p w14:paraId="33AC620F" w14:textId="254E121F" w:rsidR="00211FED" w:rsidRPr="00874463" w:rsidRDefault="00211FED" w:rsidP="00211FED">
      <w:pPr>
        <w:pStyle w:val="Rubrik3"/>
        <w:spacing w:line="276" w:lineRule="auto"/>
      </w:pPr>
      <w:bookmarkStart w:id="10" w:name="_Toc229986797"/>
      <w:r w:rsidRPr="00585589">
        <w:t>2.</w:t>
      </w:r>
      <w:r>
        <w:t>2</w:t>
      </w:r>
      <w:r w:rsidRPr="00585589">
        <w:t xml:space="preserve">. </w:t>
      </w:r>
      <w:r>
        <w:t>Den fjärde industriella revolutionen</w:t>
      </w:r>
      <w:bookmarkEnd w:id="10"/>
    </w:p>
    <w:p w14:paraId="54BFC4C3" w14:textId="77777777" w:rsidR="007866A0" w:rsidRDefault="007866A0" w:rsidP="007866A0">
      <w:pPr>
        <w:spacing w:line="276" w:lineRule="auto"/>
      </w:pPr>
      <w:r w:rsidRPr="007866A0">
        <w:t>Den fjärde industriella revolutionen skapar nya förutsättningar för ekonomisk expansion på Åland. Genom att positionera det åländska näringslivet som en tidig användare av ny teknik kan geografiska begränsningar överbryggas, vilket lägger grunden för en robust och exportorienterad tillväxt som tryggar den framtida välfärden.</w:t>
      </w:r>
    </w:p>
    <w:p w14:paraId="6EE4C49B" w14:textId="77777777" w:rsidR="007866A0" w:rsidRPr="007866A0" w:rsidRDefault="007866A0" w:rsidP="007866A0">
      <w:pPr>
        <w:spacing w:line="276" w:lineRule="auto"/>
      </w:pPr>
    </w:p>
    <w:p w14:paraId="32B281F5" w14:textId="7CB39EBA" w:rsidR="00211FED" w:rsidRPr="00212A99" w:rsidRDefault="007866A0" w:rsidP="00211FED">
      <w:pPr>
        <w:spacing w:line="276" w:lineRule="auto"/>
      </w:pPr>
      <w:r w:rsidRPr="007866A0">
        <w:t>För att förstå skiftets omfattning bör utvecklingen ses i ljuset av de tre tidigare industriella revolutionerna:</w:t>
      </w:r>
      <w:r w:rsidR="00211FED">
        <w:br/>
      </w:r>
    </w:p>
    <w:p w14:paraId="1A7AF78D" w14:textId="305A409B" w:rsidR="007866A0" w:rsidRDefault="007866A0" w:rsidP="00A76A30">
      <w:pPr>
        <w:pStyle w:val="Liststycke"/>
        <w:numPr>
          <w:ilvl w:val="0"/>
          <w:numId w:val="12"/>
        </w:numPr>
        <w:spacing w:line="276" w:lineRule="auto"/>
      </w:pPr>
      <w:r>
        <w:t>Den första revolutionen (slutet av 1700-talet): Kännetecknades av introduktionen av ångkraft och mekanisering, vilket utgjorde basen för industriell produktion.</w:t>
      </w:r>
    </w:p>
    <w:p w14:paraId="58DBEBAC" w14:textId="49B6F640" w:rsidR="007866A0" w:rsidRDefault="007866A0" w:rsidP="00A76A30">
      <w:pPr>
        <w:pStyle w:val="Liststycke"/>
        <w:numPr>
          <w:ilvl w:val="0"/>
          <w:numId w:val="12"/>
        </w:numPr>
        <w:spacing w:line="276" w:lineRule="auto"/>
      </w:pPr>
      <w:r>
        <w:t>Den andra revolutionen (slutet av 1800-talet): Möjliggjorde massproduktion och global handel genom elektricitetens intåg och införandet av löpande bandet.</w:t>
      </w:r>
    </w:p>
    <w:p w14:paraId="2A0BE4D3" w14:textId="020D2DDF" w:rsidR="007866A0" w:rsidRDefault="007866A0" w:rsidP="00A76A30">
      <w:pPr>
        <w:pStyle w:val="Liststycke"/>
        <w:numPr>
          <w:ilvl w:val="0"/>
          <w:numId w:val="12"/>
        </w:numPr>
        <w:spacing w:line="276" w:lineRule="auto"/>
      </w:pPr>
      <w:r>
        <w:t>Den tredje revolutionen (1960-talet): Innebar datoriseringens genombrott, där elektronik och IT började automatisera enskilda arbetsprocesser.</w:t>
      </w:r>
    </w:p>
    <w:p w14:paraId="235688AB" w14:textId="25564C0B" w:rsidR="00211FED" w:rsidRPr="00212A99" w:rsidRDefault="007866A0" w:rsidP="00A76A30">
      <w:pPr>
        <w:pStyle w:val="Liststycke"/>
        <w:numPr>
          <w:ilvl w:val="0"/>
          <w:numId w:val="12"/>
        </w:numPr>
        <w:spacing w:line="276" w:lineRule="auto"/>
      </w:pPr>
      <w:r>
        <w:t>Den fjärde revolutionen (nuvarande): Karaktäriseras av en fusion mellan den fysiska och digitala världen. Genom artificiell intelligens (AI), sakernas internet (</w:t>
      </w:r>
      <w:proofErr w:type="spellStart"/>
      <w:r>
        <w:t>IoT</w:t>
      </w:r>
      <w:proofErr w:type="spellEnd"/>
      <w:r>
        <w:t>) och avancerad dataanalys skapas system med förmåga att lära sig, förutse behov och optimera processer i realtid.</w:t>
      </w:r>
      <w:r w:rsidR="00211FED">
        <w:br/>
      </w:r>
    </w:p>
    <w:p w14:paraId="54327425" w14:textId="3CBA30A6" w:rsidR="001B2C52" w:rsidRDefault="007866A0" w:rsidP="007866A0">
      <w:pPr>
        <w:autoSpaceDE/>
        <w:adjustRightInd/>
        <w:spacing w:line="276" w:lineRule="auto"/>
        <w:rPr>
          <w:rFonts w:ascii="Segoe UI" w:eastAsia="Times New Roman" w:hAnsi="Segoe UI" w:cs="Segoe UI"/>
          <w:lang w:eastAsia="en-GB"/>
        </w:rPr>
      </w:pPr>
      <w:r w:rsidRPr="007866A0">
        <w:rPr>
          <w:rFonts w:ascii="Segoe UI" w:eastAsia="Times New Roman" w:hAnsi="Segoe UI" w:cs="Segoe UI"/>
          <w:lang w:eastAsia="en-GB"/>
        </w:rPr>
        <w:t>Genom att proaktivt integrera verktygen från den fjärde industriella revolutionen skapas nya möjligheter för tillväxt som både stärker och breddar det åländska näringslivet. I en alltmer digitaliserad världsekonomi minskar betydelsen av geografiskt avstånd, vilket öppnar för en betydande exportpotential där åländska tjänster och nischprodukter kan nå en global marknad direkt från hemmabasen.</w:t>
      </w:r>
      <w:r>
        <w:rPr>
          <w:rFonts w:ascii="Segoe UI" w:eastAsia="Times New Roman" w:hAnsi="Segoe UI" w:cs="Segoe UI"/>
          <w:lang w:eastAsia="en-GB"/>
        </w:rPr>
        <w:t xml:space="preserve"> </w:t>
      </w:r>
      <w:r w:rsidRPr="007866A0">
        <w:rPr>
          <w:rFonts w:ascii="Segoe UI" w:eastAsia="Times New Roman" w:hAnsi="Segoe UI" w:cs="Segoe UI"/>
          <w:lang w:eastAsia="en-GB"/>
        </w:rPr>
        <w:t xml:space="preserve">I denna utveckling </w:t>
      </w:r>
      <w:r>
        <w:rPr>
          <w:rFonts w:ascii="Segoe UI" w:eastAsia="Times New Roman" w:hAnsi="Segoe UI" w:cs="Segoe UI"/>
          <w:lang w:eastAsia="en-GB"/>
        </w:rPr>
        <w:t>kan</w:t>
      </w:r>
      <w:r w:rsidRPr="007866A0">
        <w:rPr>
          <w:rFonts w:ascii="Segoe UI" w:eastAsia="Times New Roman" w:hAnsi="Segoe UI" w:cs="Segoe UI"/>
          <w:lang w:eastAsia="en-GB"/>
        </w:rPr>
        <w:t xml:space="preserve"> Ålands småskalighet</w:t>
      </w:r>
      <w:r>
        <w:rPr>
          <w:rFonts w:ascii="Segoe UI" w:eastAsia="Times New Roman" w:hAnsi="Segoe UI" w:cs="Segoe UI"/>
          <w:lang w:eastAsia="en-GB"/>
        </w:rPr>
        <w:t xml:space="preserve"> vara</w:t>
      </w:r>
      <w:r w:rsidRPr="007866A0">
        <w:rPr>
          <w:rFonts w:ascii="Segoe UI" w:eastAsia="Times New Roman" w:hAnsi="Segoe UI" w:cs="Segoe UI"/>
          <w:lang w:eastAsia="en-GB"/>
        </w:rPr>
        <w:t xml:space="preserve"> en unik konkurrensfördel; korta beslutsvägar och hög anpassningsförmåga möjliggör en snabbare implementering av ny teknik och innovativa lösningar jämfört med större, mer trögrörliga ekonomier. Nyttjandet av automatisering och smarta system är därutöver helt centralt för att höja produktiviteten och förädlingsvärdet per anställd. Detta är en förutsättning för att bibehålla en hög levnadsstandard och trygga välfärden i takt med att demografin förändras.</w:t>
      </w:r>
    </w:p>
    <w:p w14:paraId="42421B47" w14:textId="77777777" w:rsidR="007866A0" w:rsidRDefault="007866A0" w:rsidP="007866A0">
      <w:pPr>
        <w:autoSpaceDE/>
        <w:adjustRightInd/>
        <w:spacing w:line="276" w:lineRule="auto"/>
        <w:rPr>
          <w:rFonts w:ascii="Segoe UI" w:eastAsia="Times New Roman" w:hAnsi="Segoe UI" w:cs="Segoe UI"/>
          <w:lang w:eastAsia="en-GB"/>
        </w:rPr>
      </w:pPr>
    </w:p>
    <w:p w14:paraId="00CEE23B" w14:textId="40AD7120" w:rsidR="007970EB" w:rsidRPr="00874463" w:rsidRDefault="007970EB" w:rsidP="007970EB">
      <w:pPr>
        <w:pStyle w:val="Rubrik3"/>
        <w:spacing w:line="276" w:lineRule="auto"/>
      </w:pPr>
      <w:bookmarkStart w:id="11" w:name="_Toc229986798"/>
      <w:bookmarkStart w:id="12" w:name="_Toc207891431"/>
      <w:bookmarkStart w:id="13" w:name="_Toc214925644"/>
      <w:bookmarkStart w:id="14" w:name="_Toc215082574"/>
      <w:r w:rsidRPr="009B65FA">
        <w:t>2.</w:t>
      </w:r>
      <w:r w:rsidR="00211FED">
        <w:t>3</w:t>
      </w:r>
      <w:r w:rsidRPr="009B65FA">
        <w:t>. Näringslivet på Åland</w:t>
      </w:r>
      <w:bookmarkEnd w:id="11"/>
    </w:p>
    <w:p w14:paraId="5E907781" w14:textId="09E287C6" w:rsidR="000C32C2" w:rsidRDefault="000C32C2" w:rsidP="000C32C2">
      <w:pPr>
        <w:autoSpaceDE/>
        <w:adjustRightInd/>
        <w:spacing w:line="276" w:lineRule="auto"/>
        <w:rPr>
          <w:rFonts w:ascii="Segoe UI" w:eastAsia="Times New Roman" w:hAnsi="Segoe UI" w:cs="Segoe UI"/>
          <w:lang w:eastAsia="en-GB"/>
        </w:rPr>
      </w:pPr>
      <w:r w:rsidRPr="000C32C2">
        <w:rPr>
          <w:rFonts w:ascii="Segoe UI" w:eastAsia="Times New Roman" w:hAnsi="Segoe UI" w:cs="Segoe UI"/>
          <w:lang w:eastAsia="en-GB"/>
        </w:rPr>
        <w:t xml:space="preserve">Det åländska näringslivet domineras av den tjänsteproducerande sektorn, där cirka 66 procent av företagen är verksamma. År 2025 uppgick antalet företag på Åland till </w:t>
      </w:r>
      <w:proofErr w:type="gramStart"/>
      <w:r w:rsidRPr="000C32C2">
        <w:rPr>
          <w:rFonts w:ascii="Segoe UI" w:eastAsia="Times New Roman" w:hAnsi="Segoe UI" w:cs="Segoe UI"/>
          <w:lang w:eastAsia="en-GB"/>
        </w:rPr>
        <w:t>2</w:t>
      </w:r>
      <w:r w:rsidR="00F46EEB">
        <w:rPr>
          <w:rFonts w:ascii="Segoe UI" w:eastAsia="Times New Roman" w:hAnsi="Segoe UI" w:cs="Segoe UI"/>
          <w:lang w:eastAsia="en-GB"/>
        </w:rPr>
        <w:t>.</w:t>
      </w:r>
      <w:r w:rsidRPr="000C32C2">
        <w:rPr>
          <w:rFonts w:ascii="Segoe UI" w:eastAsia="Times New Roman" w:hAnsi="Segoe UI" w:cs="Segoe UI"/>
          <w:lang w:eastAsia="en-GB"/>
        </w:rPr>
        <w:t>681</w:t>
      </w:r>
      <w:proofErr w:type="gramEnd"/>
      <w:r w:rsidRPr="000C32C2">
        <w:rPr>
          <w:rFonts w:ascii="Segoe UI" w:eastAsia="Times New Roman" w:hAnsi="Segoe UI" w:cs="Segoe UI"/>
          <w:lang w:eastAsia="en-GB"/>
        </w:rPr>
        <w:t>, exklusive enskilda verksamma inom primärnäringarna jordbruk och fiske.</w:t>
      </w:r>
      <w:r w:rsidR="00852661">
        <w:rPr>
          <w:rFonts w:ascii="Segoe UI" w:eastAsia="Times New Roman" w:hAnsi="Segoe UI" w:cs="Segoe UI"/>
          <w:lang w:eastAsia="en-GB"/>
        </w:rPr>
        <w:t xml:space="preserve"> </w:t>
      </w:r>
      <w:r w:rsidRPr="000C32C2">
        <w:rPr>
          <w:rFonts w:ascii="Segoe UI" w:eastAsia="Times New Roman" w:hAnsi="Segoe UI" w:cs="Segoe UI"/>
          <w:lang w:eastAsia="en-GB"/>
        </w:rPr>
        <w:t xml:space="preserve">Företagsbeståndet uppvisar variation mellan åren, i första hand till följd av förändringar bland de allra minsta företagen. Under normala år tillkommer ungefär 60–70 nya företag </w:t>
      </w:r>
      <w:r w:rsidRPr="000C32C2">
        <w:rPr>
          <w:rFonts w:ascii="Segoe UI" w:eastAsia="Times New Roman" w:hAnsi="Segoe UI" w:cs="Segoe UI"/>
          <w:lang w:eastAsia="en-GB"/>
        </w:rPr>
        <w:lastRenderedPageBreak/>
        <w:t>samtidigt som omkring 50 avvecklas. Under de två senaste åren har dock antalet företag minskat med sammanlagt över 200, vilket förklaras av en kombination av aktiv av</w:t>
      </w:r>
      <w:r w:rsidR="00A25C99">
        <w:rPr>
          <w:rFonts w:ascii="Segoe UI" w:eastAsia="Times New Roman" w:hAnsi="Segoe UI" w:cs="Segoe UI"/>
          <w:lang w:eastAsia="en-GB"/>
        </w:rPr>
        <w:t>registrering</w:t>
      </w:r>
      <w:r w:rsidRPr="000C32C2">
        <w:rPr>
          <w:rFonts w:ascii="Segoe UI" w:eastAsia="Times New Roman" w:hAnsi="Segoe UI" w:cs="Segoe UI"/>
          <w:lang w:eastAsia="en-GB"/>
        </w:rPr>
        <w:t xml:space="preserve"> av inaktiva företag, nedläggningar och konkurser.</w:t>
      </w:r>
    </w:p>
    <w:p w14:paraId="7ECB564F" w14:textId="77777777" w:rsidR="00A25C99" w:rsidRDefault="00A25C99" w:rsidP="000C32C2">
      <w:pPr>
        <w:autoSpaceDE/>
        <w:adjustRightInd/>
        <w:spacing w:line="276" w:lineRule="auto"/>
        <w:rPr>
          <w:rFonts w:ascii="Segoe UI" w:eastAsia="Times New Roman" w:hAnsi="Segoe UI" w:cs="Segoe UI"/>
          <w:lang w:eastAsia="en-GB"/>
        </w:rPr>
      </w:pPr>
    </w:p>
    <w:p w14:paraId="674574CA" w14:textId="527F757E" w:rsidR="000C32C2" w:rsidRDefault="000C32C2" w:rsidP="000C32C2">
      <w:pPr>
        <w:autoSpaceDE/>
        <w:adjustRightInd/>
        <w:spacing w:line="276" w:lineRule="auto"/>
        <w:rPr>
          <w:rFonts w:ascii="Segoe UI" w:eastAsia="Times New Roman" w:hAnsi="Segoe UI" w:cs="Segoe UI"/>
          <w:lang w:eastAsia="en-GB"/>
        </w:rPr>
      </w:pPr>
      <w:r w:rsidRPr="000C32C2">
        <w:rPr>
          <w:rFonts w:ascii="Segoe UI" w:eastAsia="Times New Roman" w:hAnsi="Segoe UI" w:cs="Segoe UI"/>
          <w:lang w:eastAsia="en-GB"/>
        </w:rPr>
        <w:t xml:space="preserve">Näringslivsstrukturen kännetecknas av en mycket hög andel små företag. Av det totala antalet företag sysselsätter </w:t>
      </w:r>
      <w:proofErr w:type="gramStart"/>
      <w:r w:rsidRPr="000C32C2">
        <w:rPr>
          <w:rFonts w:ascii="Segoe UI" w:eastAsia="Times New Roman" w:hAnsi="Segoe UI" w:cs="Segoe UI"/>
          <w:lang w:eastAsia="en-GB"/>
        </w:rPr>
        <w:t>2</w:t>
      </w:r>
      <w:r>
        <w:rPr>
          <w:rFonts w:ascii="Segoe UI" w:eastAsia="Times New Roman" w:hAnsi="Segoe UI" w:cs="Segoe UI"/>
          <w:lang w:eastAsia="en-GB"/>
        </w:rPr>
        <w:t>.</w:t>
      </w:r>
      <w:r w:rsidRPr="000C32C2">
        <w:rPr>
          <w:rFonts w:ascii="Segoe UI" w:eastAsia="Times New Roman" w:hAnsi="Segoe UI" w:cs="Segoe UI"/>
          <w:lang w:eastAsia="en-GB"/>
        </w:rPr>
        <w:t>422</w:t>
      </w:r>
      <w:proofErr w:type="gramEnd"/>
      <w:r w:rsidRPr="000C32C2">
        <w:rPr>
          <w:rFonts w:ascii="Segoe UI" w:eastAsia="Times New Roman" w:hAnsi="Segoe UI" w:cs="Segoe UI"/>
          <w:lang w:eastAsia="en-GB"/>
        </w:rPr>
        <w:t>, motsvarande cirka 90 procent, fyra personer eller färre. Antalet företag i storleksklassen 5–249 anställda är däremot relativt stabilt och uppgick år 2025 till 259 företag. Gruppen stora företag med fler än 250 anställda består av ett fåtal aktörer, huvudsakligen inom sjöfart, finans- och försäkringsverksamhet samt industri.</w:t>
      </w:r>
    </w:p>
    <w:p w14:paraId="17812859" w14:textId="77777777" w:rsidR="000C32C2" w:rsidRPr="000C32C2" w:rsidRDefault="000C32C2" w:rsidP="000C32C2">
      <w:pPr>
        <w:autoSpaceDE/>
        <w:adjustRightInd/>
        <w:spacing w:line="276" w:lineRule="auto"/>
        <w:rPr>
          <w:rFonts w:ascii="Segoe UI" w:eastAsia="Times New Roman" w:hAnsi="Segoe UI" w:cs="Segoe UI"/>
          <w:lang w:eastAsia="en-GB"/>
        </w:rPr>
      </w:pPr>
    </w:p>
    <w:p w14:paraId="3DBBB781" w14:textId="657BB683" w:rsidR="000625F6" w:rsidRPr="000C32C2" w:rsidRDefault="000C32C2" w:rsidP="000C32C2">
      <w:pPr>
        <w:autoSpaceDE/>
        <w:adjustRightInd/>
        <w:spacing w:line="276" w:lineRule="auto"/>
        <w:rPr>
          <w:rFonts w:ascii="Segoe UI" w:eastAsia="Times New Roman" w:hAnsi="Segoe UI" w:cs="Segoe UI"/>
          <w:lang w:eastAsia="en-GB"/>
        </w:rPr>
      </w:pPr>
      <w:r w:rsidRPr="000C32C2">
        <w:rPr>
          <w:rFonts w:ascii="Segoe UI" w:eastAsia="Times New Roman" w:hAnsi="Segoe UI" w:cs="Segoe UI"/>
          <w:lang w:eastAsia="en-GB"/>
        </w:rPr>
        <w:t>De näringsgrenar som bidrar mest till Ålands bruttonationalprodukt är, i fallande ordning, sjöfart, fastighetsverksamhet, industri, företagstjänster, handel, finans och försäkring, byggverksamhet samt personliga tjänster. Därtill finns flera mindre näringsgrenar som, trots ett mer begränsat BNP</w:t>
      </w:r>
      <w:r w:rsidRPr="000C32C2">
        <w:rPr>
          <w:rFonts w:ascii="Segoe UI" w:eastAsia="Times New Roman" w:hAnsi="Segoe UI" w:cs="Segoe UI"/>
          <w:lang w:eastAsia="en-GB"/>
        </w:rPr>
        <w:noBreakHyphen/>
        <w:t>bidrag, är av stor strukturell och samhällelig betydelse. Hit hör primärnäringarna, el-, värme- och vattenförsörjning, avlopp och avfall, hotell- och restaurangverksamhet, övrig transport, utbildning samt hälso</w:t>
      </w:r>
      <w:r w:rsidRPr="000C32C2">
        <w:rPr>
          <w:rFonts w:ascii="Segoe UI" w:eastAsia="Times New Roman" w:hAnsi="Segoe UI" w:cs="Segoe UI"/>
          <w:lang w:eastAsia="en-GB"/>
        </w:rPr>
        <w:noBreakHyphen/>
        <w:t xml:space="preserve"> och sjukvård.</w:t>
      </w:r>
    </w:p>
    <w:p w14:paraId="7A62C749" w14:textId="77777777" w:rsidR="000C32C2" w:rsidRDefault="000C32C2" w:rsidP="000C32C2">
      <w:pPr>
        <w:autoSpaceDE/>
        <w:adjustRightInd/>
        <w:spacing w:line="276" w:lineRule="auto"/>
        <w:rPr>
          <w:rFonts w:ascii="Segoe UI" w:eastAsia="Times New Roman" w:hAnsi="Segoe UI" w:cs="Segoe UI"/>
          <w:lang w:eastAsia="en-GB"/>
        </w:rPr>
      </w:pPr>
    </w:p>
    <w:p w14:paraId="4C5FA705" w14:textId="6CF83EAA" w:rsidR="000C32C2" w:rsidRPr="000C32C2" w:rsidRDefault="000C32C2" w:rsidP="000C32C2">
      <w:pPr>
        <w:autoSpaceDE/>
        <w:adjustRightInd/>
        <w:spacing w:line="276" w:lineRule="auto"/>
        <w:rPr>
          <w:rFonts w:ascii="Segoe UI" w:eastAsia="Times New Roman" w:hAnsi="Segoe UI" w:cs="Segoe UI"/>
          <w:lang w:eastAsia="en-GB"/>
        </w:rPr>
      </w:pPr>
      <w:r w:rsidRPr="000C32C2">
        <w:rPr>
          <w:rFonts w:ascii="Segoe UI" w:eastAsia="Times New Roman" w:hAnsi="Segoe UI" w:cs="Segoe UI"/>
          <w:lang w:eastAsia="en-GB"/>
        </w:rPr>
        <w:t>De exportinriktade delarna av näringslivet är i regel mer konkurrensutsatta och återfinns oftare inom branscher med hög produktivitet, mätt som förädlingsvärde per arbetad timme. Dessa företag genererar merparten av näringslivets förädlingsvärde och en stor andel av arbetsplatserna. Företag med lägre produktivitet verkar i huvudsak på den begränsade hemmamarknaden och är mer beroende av den lokala efterfrågan.</w:t>
      </w:r>
    </w:p>
    <w:p w14:paraId="4326E541" w14:textId="77777777" w:rsidR="000C32C2" w:rsidRDefault="000C32C2" w:rsidP="000C32C2">
      <w:pPr>
        <w:autoSpaceDE/>
        <w:adjustRightInd/>
        <w:spacing w:line="276" w:lineRule="auto"/>
        <w:rPr>
          <w:rFonts w:ascii="Segoe UI" w:eastAsia="Times New Roman" w:hAnsi="Segoe UI" w:cs="Segoe UI"/>
          <w:lang w:eastAsia="en-GB"/>
        </w:rPr>
      </w:pPr>
    </w:p>
    <w:p w14:paraId="0C974A34" w14:textId="4C57BDA4" w:rsidR="000C32C2" w:rsidRPr="000C32C2" w:rsidRDefault="000C32C2" w:rsidP="000C32C2">
      <w:pPr>
        <w:autoSpaceDE/>
        <w:adjustRightInd/>
        <w:spacing w:line="276" w:lineRule="auto"/>
        <w:rPr>
          <w:rFonts w:ascii="Segoe UI" w:eastAsia="Times New Roman" w:hAnsi="Segoe UI" w:cs="Segoe UI"/>
          <w:lang w:eastAsia="en-GB"/>
        </w:rPr>
      </w:pPr>
      <w:r w:rsidRPr="000C32C2">
        <w:rPr>
          <w:rFonts w:ascii="Segoe UI" w:eastAsia="Times New Roman" w:hAnsi="Segoe UI" w:cs="Segoe UI"/>
          <w:lang w:eastAsia="en-GB"/>
        </w:rPr>
        <w:t>Sysselsättningsfördelningen mellan näringsgrenarna följer i stort BNP</w:t>
      </w:r>
      <w:r w:rsidRPr="000C32C2">
        <w:rPr>
          <w:rFonts w:ascii="Segoe UI" w:eastAsia="Times New Roman" w:hAnsi="Segoe UI" w:cs="Segoe UI"/>
          <w:lang w:eastAsia="en-GB"/>
        </w:rPr>
        <w:noBreakHyphen/>
        <w:t xml:space="preserve">strukturen, med undantag för sjöfarten. Sjöfartssektorn sysselsätter, till följd av sin omfattning, ett betydande antal personer bosatta utanför Åland, samtidigt som sektorn har stor strategisk betydelse för den åländska arbetsmarknaden och den samlade ekonomin. Det totala antalet sysselsatta på Åland uppgick år 2024 till </w:t>
      </w:r>
      <w:proofErr w:type="gramStart"/>
      <w:r w:rsidRPr="000C32C2">
        <w:rPr>
          <w:rFonts w:ascii="Segoe UI" w:eastAsia="Times New Roman" w:hAnsi="Segoe UI" w:cs="Segoe UI"/>
          <w:lang w:eastAsia="en-GB"/>
        </w:rPr>
        <w:t>14</w:t>
      </w:r>
      <w:r w:rsidR="004C695D">
        <w:rPr>
          <w:rFonts w:ascii="Segoe UI" w:eastAsia="Times New Roman" w:hAnsi="Segoe UI" w:cs="Segoe UI"/>
          <w:lang w:eastAsia="en-GB"/>
        </w:rPr>
        <w:t>.</w:t>
      </w:r>
      <w:r w:rsidRPr="000C32C2">
        <w:rPr>
          <w:rFonts w:ascii="Segoe UI" w:eastAsia="Times New Roman" w:hAnsi="Segoe UI" w:cs="Segoe UI"/>
          <w:lang w:eastAsia="en-GB"/>
        </w:rPr>
        <w:t>604</w:t>
      </w:r>
      <w:proofErr w:type="gramEnd"/>
      <w:r w:rsidRPr="000C32C2">
        <w:rPr>
          <w:rFonts w:ascii="Segoe UI" w:eastAsia="Times New Roman" w:hAnsi="Segoe UI" w:cs="Segoe UI"/>
          <w:lang w:eastAsia="en-GB"/>
        </w:rPr>
        <w:t xml:space="preserve"> personer.</w:t>
      </w:r>
    </w:p>
    <w:p w14:paraId="18BC774A" w14:textId="77777777" w:rsidR="000C32C2" w:rsidRDefault="000C32C2" w:rsidP="000C32C2">
      <w:pPr>
        <w:autoSpaceDE/>
        <w:adjustRightInd/>
        <w:spacing w:line="276" w:lineRule="auto"/>
        <w:rPr>
          <w:rFonts w:ascii="Segoe UI" w:eastAsia="Times New Roman" w:hAnsi="Segoe UI" w:cs="Segoe UI"/>
          <w:lang w:eastAsia="en-GB"/>
        </w:rPr>
      </w:pPr>
    </w:p>
    <w:p w14:paraId="23066923" w14:textId="4635CB13" w:rsidR="000C32C2" w:rsidRPr="000C32C2" w:rsidRDefault="000C32C2" w:rsidP="000C32C2">
      <w:pPr>
        <w:autoSpaceDE/>
        <w:adjustRightInd/>
        <w:spacing w:line="276" w:lineRule="auto"/>
        <w:rPr>
          <w:rFonts w:ascii="Segoe UI" w:eastAsia="Times New Roman" w:hAnsi="Segoe UI" w:cs="Segoe UI"/>
          <w:lang w:eastAsia="en-GB"/>
        </w:rPr>
      </w:pPr>
      <w:r w:rsidRPr="000C32C2">
        <w:rPr>
          <w:rFonts w:ascii="Segoe UI" w:eastAsia="Times New Roman" w:hAnsi="Segoe UI" w:cs="Segoe UI"/>
          <w:lang w:eastAsia="en-GB"/>
        </w:rPr>
        <w:t>Mot denna bakgrund är målgruppen för näringspolitiska insatser med fokus på ökad export relativt tydligt avgränsad. Sett till företagsstorlek och branschtillhörighet omfattar den i praktiken omkring 300 företag. De hemmamarknadsorienterade branscherna och de allra minsta företagen är till antalet många men har begränsade möjligheter till exportdriven tillväxt. Genom att koncentrera näringspolitiska insatser till en relevant och konkurrenskraftig målgrupp skapas bättre förutsättningar för hållbar tillväxt, ökad produktivitet och långsiktig stärkt konkurrenskraft för det åländska näringslivet.</w:t>
      </w:r>
    </w:p>
    <w:p w14:paraId="29CA34FA" w14:textId="77777777" w:rsidR="003C1BCF" w:rsidRDefault="003C1BCF" w:rsidP="00874463">
      <w:pPr>
        <w:autoSpaceDE/>
        <w:adjustRightInd/>
        <w:spacing w:line="276" w:lineRule="auto"/>
        <w:rPr>
          <w:rFonts w:ascii="Segoe UI" w:eastAsia="Times New Roman" w:hAnsi="Segoe UI" w:cs="Segoe UI"/>
          <w:lang w:eastAsia="en-GB"/>
        </w:rPr>
      </w:pPr>
    </w:p>
    <w:p w14:paraId="4346332C" w14:textId="73ABBF03" w:rsidR="00FA2C98" w:rsidRPr="00874463" w:rsidRDefault="00FA2C98" w:rsidP="00FA2C98">
      <w:pPr>
        <w:pStyle w:val="Rubrik3"/>
        <w:spacing w:line="276" w:lineRule="auto"/>
      </w:pPr>
      <w:bookmarkStart w:id="15" w:name="_Toc229986799"/>
      <w:r w:rsidRPr="00585589">
        <w:t>2.</w:t>
      </w:r>
      <w:r w:rsidR="00F16124">
        <w:t>4</w:t>
      </w:r>
      <w:r w:rsidRPr="00585589">
        <w:t xml:space="preserve">. </w:t>
      </w:r>
      <w:r w:rsidR="007970EB" w:rsidRPr="007970EB">
        <w:t>Tillväxtmöjligheterna finns på Ålands exportmark</w:t>
      </w:r>
      <w:r w:rsidR="00D473F6">
        <w:t>nader</w:t>
      </w:r>
      <w:bookmarkEnd w:id="15"/>
    </w:p>
    <w:bookmarkEnd w:id="12"/>
    <w:bookmarkEnd w:id="13"/>
    <w:bookmarkEnd w:id="14"/>
    <w:p w14:paraId="40A84EE1" w14:textId="3C659D07" w:rsidR="00A5702E" w:rsidRP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t xml:space="preserve">Den åländska hemmamarknaden är begränsad, medan exportmarknaden erbjuder betydande potential för ökad försäljning av varor och tjänster till kunder utanför Åland. </w:t>
      </w:r>
      <w:r w:rsidRPr="00A5702E">
        <w:rPr>
          <w:rFonts w:ascii="Segoe UI" w:eastAsia="Times New Roman" w:hAnsi="Segoe UI" w:cs="Segoe UI"/>
          <w:lang w:eastAsia="en-GB"/>
        </w:rPr>
        <w:lastRenderedPageBreak/>
        <w:t xml:space="preserve">Exportnäringarna har redan i dag en central roll i den åländska ekonomin och kännetecknas av högre produktivitet än genomsnittet. De står för </w:t>
      </w:r>
      <w:r>
        <w:rPr>
          <w:rFonts w:ascii="Segoe UI" w:eastAsia="Times New Roman" w:hAnsi="Segoe UI" w:cs="Segoe UI"/>
          <w:lang w:eastAsia="en-GB"/>
        </w:rPr>
        <w:t>merparten</w:t>
      </w:r>
      <w:r w:rsidRPr="00A5702E">
        <w:rPr>
          <w:rFonts w:ascii="Segoe UI" w:eastAsia="Times New Roman" w:hAnsi="Segoe UI" w:cs="Segoe UI"/>
          <w:lang w:eastAsia="en-GB"/>
        </w:rPr>
        <w:t xml:space="preserve"> av näringslivets samlade förädlingsvärde och sysselsättning. Exportinkomsterna är i huvudsak tjänstebaserade, där sjötransporttjänster utgör en betydande del, medan varuexporten är mer begränsad i volym. Samtidigt har den åländska industrin en tydlig exportinriktning och är i hög grad integrerad i internationella värdekedjor.</w:t>
      </w:r>
    </w:p>
    <w:p w14:paraId="13E6D4C6" w14:textId="0DBA842B" w:rsidR="00A5702E" w:rsidRP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t>Exportnäringarna har även stor indirekt betydelse för utvecklingen inom de hemmamarknadsorienterade branscherna. De exporterande företagen genererar omfattande efterfrågan på lokalt producerade tjänster, såsom kontorsservice, IT</w:t>
      </w:r>
      <w:r w:rsidRPr="00A5702E">
        <w:rPr>
          <w:rFonts w:ascii="Segoe UI" w:eastAsia="Times New Roman" w:hAnsi="Segoe UI" w:cs="Segoe UI"/>
          <w:lang w:eastAsia="en-GB"/>
        </w:rPr>
        <w:noBreakHyphen/>
        <w:t>tjänster, tekniska tjänster och andra företagstjänster. Därmed bygger betydande delar av den åländska service- och tjänstesektorn, som i stor utsträckning består av små och medelstora företag, helt eller delvis på den efterfrågan som exportföretagen skapar. Detta samband är också tydligt inom livsmedelssektorn, där tillgången till lokala råvaror är en förutsättning för den exporterande livsmedelsindustrins verksamhet. De större åländska exportföretagen, särskilt inom sjöfart, bank och försäkring</w:t>
      </w:r>
      <w:r w:rsidR="0055092B">
        <w:rPr>
          <w:rFonts w:ascii="Segoe UI" w:eastAsia="Times New Roman" w:hAnsi="Segoe UI" w:cs="Segoe UI"/>
          <w:lang w:eastAsia="en-GB"/>
        </w:rPr>
        <w:t xml:space="preserve"> och tillverkningsindustri</w:t>
      </w:r>
      <w:r w:rsidRPr="00A5702E">
        <w:rPr>
          <w:rFonts w:ascii="Segoe UI" w:eastAsia="Times New Roman" w:hAnsi="Segoe UI" w:cs="Segoe UI"/>
          <w:lang w:eastAsia="en-GB"/>
        </w:rPr>
        <w:t>, utgör därutöver viktiga kundbaser för det lokala näringslivet genom omfattande inköp från åländska leverantörer.</w:t>
      </w:r>
    </w:p>
    <w:p w14:paraId="2B4D6CEC" w14:textId="77777777" w:rsidR="00A5702E" w:rsidRDefault="00A5702E" w:rsidP="00A5702E">
      <w:pPr>
        <w:spacing w:line="276" w:lineRule="auto"/>
        <w:rPr>
          <w:rFonts w:ascii="Segoe UI" w:eastAsia="Times New Roman" w:hAnsi="Segoe UI" w:cs="Segoe UI"/>
          <w:lang w:eastAsia="en-GB"/>
        </w:rPr>
      </w:pPr>
    </w:p>
    <w:p w14:paraId="197D6AE7" w14:textId="195D4C86" w:rsidR="00A5702E" w:rsidRP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t>Tillgången till rätt kompetens utgör i dag ett av de största tillväxthindren för företag inom flera sektorer. För de exportinriktade företagen är ökad inflyttning den enskilt viktigaste strategiska prioriteringen. Behovet motiveras både av en önskan om långsiktig befolkningstillväxt och av en kontinuerlig efterfrågan på kvalificerad arbetskraft. En avgörande framgångsfaktor i detta sammanhang är ett tydligt familjeperspektiv. För att attrahera och behålla kompetens krävs att hela hushållet finner goda levnadsförutsättningar på Åland. Möjligheten för medföljande partners att snabbt etablera sig på arbetsmarknaden samt tillgången till en modern, trygg och kvalitativ skola är ofta avgörande faktorer vid valet av ny etableringsort, särskilt för specialister med familj.</w:t>
      </w:r>
    </w:p>
    <w:p w14:paraId="60901D7C" w14:textId="77777777" w:rsidR="00A5702E" w:rsidRDefault="00A5702E" w:rsidP="00A5702E">
      <w:pPr>
        <w:spacing w:line="276" w:lineRule="auto"/>
        <w:rPr>
          <w:rFonts w:ascii="Segoe UI" w:eastAsia="Times New Roman" w:hAnsi="Segoe UI" w:cs="Segoe UI"/>
          <w:lang w:eastAsia="en-GB"/>
        </w:rPr>
      </w:pPr>
    </w:p>
    <w:p w14:paraId="7B7AD184" w14:textId="00DE7FC7" w:rsidR="00A5702E" w:rsidRP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t>För att realisera Ålands tillväxtpotential krävs ett utbildningssystem som både möter det lokala näringslivets kompetensbehov och fungerar som en internationell attraktionsfaktor. Utbildningsutbudet behöver hålla hög kvalitet i ett internationellt perspektiv för att Åland ska kunna konkurrera om globala talanger. Samtidigt finns i dag en stabil grund att bygga vidare på. Näringslivet uttrycker generellt en hög tillfredsställelse med den grundläggande yrkesutbildningen, där särskilt tekniska utbildningar och program inom besöksnäringen lyfts fram som framgångsrika exempel på väl fungerande samverkan mellan utbildningssystemet och näringslivet. För att möta exportsektorns snabba strukturomvandling och tekniska utveckling krävs dock ökad flexibilitet, snabbare anpassningsförmåga och ett fortsatt marknadsnära utbildningsutbud.</w:t>
      </w:r>
    </w:p>
    <w:p w14:paraId="7DE91290" w14:textId="77777777" w:rsidR="00A5702E" w:rsidRDefault="00A5702E" w:rsidP="00A5702E">
      <w:pPr>
        <w:spacing w:line="276" w:lineRule="auto"/>
        <w:rPr>
          <w:rFonts w:ascii="Segoe UI" w:eastAsia="Times New Roman" w:hAnsi="Segoe UI" w:cs="Segoe UI"/>
          <w:lang w:eastAsia="en-GB"/>
        </w:rPr>
      </w:pPr>
    </w:p>
    <w:p w14:paraId="31C4BE99" w14:textId="72D8B01C" w:rsidR="00A5702E" w:rsidRP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lastRenderedPageBreak/>
        <w:t>Ålands välfärd och höga livskvalitet utgör i detta sammanhang en viktig konkurrensfördel. Trygghet, god tillgång till vård och utbildning samt en väl fungerande offentlig service skapar starka förutsättningar för att attrahera och behålla kompetens i en internationell jämförelse. Närheten till skärgård och natur, i kombination med korta avstånd och ett rikt fritidsutbud, bidrar till en livskvalitet som är svår att matcha i större urbana miljöer. Ett långsiktigt fokus på goda uppväxtvillkor för barn och unga är därmed centralt för Ålands fortsatta attraktivitet som etablerings</w:t>
      </w:r>
      <w:r w:rsidRPr="00A5702E">
        <w:rPr>
          <w:rFonts w:ascii="Segoe UI" w:eastAsia="Times New Roman" w:hAnsi="Segoe UI" w:cs="Segoe UI"/>
          <w:lang w:eastAsia="en-GB"/>
        </w:rPr>
        <w:noBreakHyphen/>
        <w:t xml:space="preserve"> och bostadsort för familjer.</w:t>
      </w:r>
    </w:p>
    <w:p w14:paraId="7392CF7A" w14:textId="77777777" w:rsid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t xml:space="preserve">Den offentliga sektorns roll är att skapa goda och förutsägbara strukturella förutsättningar för näringslivet, exempelvis genom snabb och effektiv myndighetsservice, tillgänglig infrastruktur och tillräcklig planberedskap. </w:t>
      </w:r>
    </w:p>
    <w:p w14:paraId="281E0547" w14:textId="77777777" w:rsidR="00A5702E" w:rsidRDefault="00A5702E" w:rsidP="00A5702E">
      <w:pPr>
        <w:spacing w:line="276" w:lineRule="auto"/>
        <w:rPr>
          <w:rFonts w:ascii="Segoe UI" w:eastAsia="Times New Roman" w:hAnsi="Segoe UI" w:cs="Segoe UI"/>
          <w:lang w:eastAsia="en-GB"/>
        </w:rPr>
      </w:pPr>
    </w:p>
    <w:p w14:paraId="63D0C0FB" w14:textId="622E5FCC" w:rsidR="00A5702E" w:rsidRPr="00A5702E" w:rsidRDefault="00A5702E" w:rsidP="00A5702E">
      <w:pPr>
        <w:spacing w:line="276" w:lineRule="auto"/>
        <w:rPr>
          <w:rFonts w:ascii="Segoe UI" w:eastAsia="Times New Roman" w:hAnsi="Segoe UI" w:cs="Segoe UI"/>
          <w:lang w:eastAsia="en-GB"/>
        </w:rPr>
      </w:pPr>
      <w:r w:rsidRPr="00A5702E">
        <w:rPr>
          <w:rFonts w:ascii="Segoe UI" w:eastAsia="Times New Roman" w:hAnsi="Segoe UI" w:cs="Segoe UI"/>
          <w:lang w:eastAsia="en-GB"/>
        </w:rPr>
        <w:t>Den offentliga sektorn ska inte konkurrera med det privata näringslivet, utan möjliggöra tillväxt och utveckling, medan det privata näringslivet ansvarar för företagsutveckling, investeringar och genomförande. För att säkerställa en långsiktigt hållbar ekonomisk tillväxt bör det näringspolitiska arbetet ha ett tydligt exportfokus som även integreras i andra relevanta politikområden, såsom utbildnings</w:t>
      </w:r>
      <w:r w:rsidRPr="00A5702E">
        <w:rPr>
          <w:rFonts w:ascii="Segoe UI" w:eastAsia="Times New Roman" w:hAnsi="Segoe UI" w:cs="Segoe UI"/>
          <w:lang w:eastAsia="en-GB"/>
        </w:rPr>
        <w:noBreakHyphen/>
        <w:t>, arbetsmarknads</w:t>
      </w:r>
      <w:r w:rsidRPr="00A5702E">
        <w:rPr>
          <w:rFonts w:ascii="Segoe UI" w:eastAsia="Times New Roman" w:hAnsi="Segoe UI" w:cs="Segoe UI"/>
          <w:lang w:eastAsia="en-GB"/>
        </w:rPr>
        <w:noBreakHyphen/>
        <w:t xml:space="preserve"> och bostadspolitiken.</w:t>
      </w:r>
    </w:p>
    <w:p w14:paraId="068CE75E" w14:textId="77777777" w:rsidR="00BC67FA" w:rsidRDefault="00BC67FA" w:rsidP="00680698">
      <w:pPr>
        <w:spacing w:line="276" w:lineRule="auto"/>
        <w:rPr>
          <w:rFonts w:cs="Open Sans"/>
          <w:sz w:val="28"/>
          <w:szCs w:val="28"/>
        </w:rPr>
      </w:pPr>
    </w:p>
    <w:p w14:paraId="284F154C" w14:textId="2B0DCD13" w:rsidR="0011415F" w:rsidRPr="00AC6D80" w:rsidRDefault="00637C9E" w:rsidP="00AC6D80">
      <w:pPr>
        <w:pStyle w:val="Rubrik2"/>
        <w:spacing w:line="276" w:lineRule="auto"/>
      </w:pPr>
      <w:bookmarkStart w:id="16" w:name="_Toc207891432"/>
      <w:bookmarkStart w:id="17" w:name="_Toc214925645"/>
      <w:bookmarkStart w:id="18" w:name="_Toc215082575"/>
      <w:bookmarkStart w:id="19" w:name="_Toc229986800"/>
      <w:r>
        <w:t xml:space="preserve">3. </w:t>
      </w:r>
      <w:bookmarkEnd w:id="16"/>
      <w:bookmarkEnd w:id="17"/>
      <w:bookmarkEnd w:id="18"/>
      <w:r w:rsidR="00876912">
        <w:t>Målsättningar</w:t>
      </w:r>
      <w:bookmarkEnd w:id="19"/>
    </w:p>
    <w:p w14:paraId="6BF0609C" w14:textId="77777777" w:rsidR="00637C9E" w:rsidRPr="00637C9E" w:rsidRDefault="00637C9E" w:rsidP="00637C9E"/>
    <w:p w14:paraId="2B369BAE" w14:textId="77777777" w:rsidR="00876912" w:rsidRDefault="00876912" w:rsidP="00876912">
      <w:bookmarkStart w:id="20" w:name="_Toc207891433"/>
      <w:bookmarkStart w:id="21" w:name="_Toc214925646"/>
      <w:bookmarkStart w:id="22" w:name="_Toc215082576"/>
      <w:r w:rsidRPr="00447BB6">
        <w:t>Landskapsregeringen har fastställt ett övergripande mål för Ålands ekonomiska utveckling. För att nå dit understöds det av tre strategiska mål som pekar ut riktningen</w:t>
      </w:r>
      <w:r>
        <w:t>.</w:t>
      </w:r>
    </w:p>
    <w:p w14:paraId="1EE9BBDA" w14:textId="77777777" w:rsidR="00876912" w:rsidRDefault="00876912" w:rsidP="00876912">
      <w:pPr>
        <w:pBdr>
          <w:bottom w:val="single" w:sz="4" w:space="1" w:color="A6A6A6" w:themeColor="background1" w:themeShade="A6"/>
        </w:pBdr>
      </w:pPr>
    </w:p>
    <w:p w14:paraId="07D850D2" w14:textId="77777777" w:rsidR="00876912" w:rsidRDefault="00876912" w:rsidP="00876912">
      <w:pPr>
        <w:rPr>
          <w:b/>
          <w:bCs/>
        </w:rPr>
      </w:pPr>
    </w:p>
    <w:p w14:paraId="16E2E455" w14:textId="0A936026" w:rsidR="00876912" w:rsidRPr="008515AB" w:rsidRDefault="00876912" w:rsidP="00876912">
      <w:pPr>
        <w:rPr>
          <w:b/>
          <w:bCs/>
        </w:rPr>
      </w:pPr>
      <w:r w:rsidRPr="008515AB">
        <w:rPr>
          <w:b/>
          <w:bCs/>
        </w:rPr>
        <w:t>Övergripande mål</w:t>
      </w:r>
    </w:p>
    <w:p w14:paraId="195E487A" w14:textId="77777777" w:rsidR="00876912" w:rsidRDefault="00876912" w:rsidP="00876912">
      <w:r w:rsidRPr="001304B3">
        <w:rPr>
          <w:color w:val="000000" w:themeColor="text1"/>
        </w:rPr>
        <w:t xml:space="preserve">Åland ska vara en av Nordens </w:t>
      </w:r>
      <w:r>
        <w:rPr>
          <w:color w:val="000000" w:themeColor="text1"/>
        </w:rPr>
        <w:t>mest välmående</w:t>
      </w:r>
      <w:r w:rsidRPr="001304B3">
        <w:rPr>
          <w:color w:val="000000" w:themeColor="text1"/>
        </w:rPr>
        <w:t xml:space="preserve"> ekonomier – </w:t>
      </w:r>
      <w:r w:rsidRPr="00387B1A">
        <w:t>med högre BNP per capita än Finland och Sverige.</w:t>
      </w:r>
    </w:p>
    <w:p w14:paraId="510F419E" w14:textId="77777777" w:rsidR="00876912" w:rsidRDefault="00876912" w:rsidP="00876912">
      <w:pPr>
        <w:pBdr>
          <w:bottom w:val="single" w:sz="4" w:space="1" w:color="A6A6A6" w:themeColor="background1" w:themeShade="A6"/>
        </w:pBdr>
      </w:pPr>
    </w:p>
    <w:p w14:paraId="43767D12" w14:textId="77777777" w:rsidR="00557F31" w:rsidRDefault="00557F31" w:rsidP="00876912"/>
    <w:p w14:paraId="32A6711B" w14:textId="52DC420F" w:rsidR="00876912" w:rsidRPr="008515AB" w:rsidRDefault="00876912" w:rsidP="00876912">
      <w:pPr>
        <w:rPr>
          <w:b/>
          <w:bCs/>
        </w:rPr>
      </w:pPr>
      <w:r w:rsidRPr="008515AB">
        <w:rPr>
          <w:b/>
          <w:bCs/>
        </w:rPr>
        <w:t>Strategiska mål</w:t>
      </w:r>
    </w:p>
    <w:p w14:paraId="364DEDB4" w14:textId="77215D49" w:rsidR="00876912" w:rsidRPr="00BE3EDC" w:rsidRDefault="00876912" w:rsidP="00A76A30">
      <w:pPr>
        <w:pStyle w:val="Liststycke"/>
        <w:numPr>
          <w:ilvl w:val="0"/>
          <w:numId w:val="12"/>
        </w:numPr>
      </w:pPr>
      <w:r w:rsidRPr="00EF42EA">
        <w:rPr>
          <w:rFonts w:ascii="Segoe UI" w:hAnsi="Segoe UI" w:cs="Segoe UI"/>
          <w:color w:val="000000" w:themeColor="text1"/>
        </w:rPr>
        <w:t>Åland ska vara en attraktiv och levande plats som genom hög livskvalitet och unika karriärmöjligheter lockar till sig människor, talang och kapital.</w:t>
      </w:r>
    </w:p>
    <w:p w14:paraId="66A4E483" w14:textId="77777777" w:rsidR="00876912" w:rsidRPr="008515AB" w:rsidRDefault="00876912" w:rsidP="00876912">
      <w:pPr>
        <w:pStyle w:val="Liststycke"/>
      </w:pPr>
    </w:p>
    <w:p w14:paraId="5EDF526D" w14:textId="21F377CD" w:rsidR="00876912" w:rsidRDefault="00876912" w:rsidP="00A76A30">
      <w:pPr>
        <w:pStyle w:val="Liststycke"/>
        <w:numPr>
          <w:ilvl w:val="0"/>
          <w:numId w:val="12"/>
        </w:numPr>
      </w:pPr>
      <w:r w:rsidRPr="004F4BF2">
        <w:t>Åland ska vara en plats där företag kan konkurrera globalt genom att de geografiska och kostnadsmässiga utmaningar som följer med ö-läget minimeras.</w:t>
      </w:r>
    </w:p>
    <w:p w14:paraId="3869FB76" w14:textId="77777777" w:rsidR="00876912" w:rsidRDefault="00876912" w:rsidP="00876912"/>
    <w:p w14:paraId="54E0ABDE" w14:textId="74807B4E" w:rsidR="00876912" w:rsidRPr="008515AB" w:rsidRDefault="00876912" w:rsidP="00A76A30">
      <w:pPr>
        <w:pStyle w:val="Liststycke"/>
        <w:numPr>
          <w:ilvl w:val="0"/>
          <w:numId w:val="12"/>
        </w:numPr>
      </w:pPr>
      <w:r w:rsidRPr="00425F65">
        <w:t>Åland ska ha ett gynnsamt företagsklimat som bidrar till flest entreprenörer per capita i Norden.</w:t>
      </w:r>
    </w:p>
    <w:p w14:paraId="6B2BBA19" w14:textId="41D8AE99" w:rsidR="00876912" w:rsidRPr="00817DCF" w:rsidRDefault="00876912" w:rsidP="00876912">
      <w:pPr>
        <w:pStyle w:val="Rubrik3"/>
      </w:pPr>
      <w:bookmarkStart w:id="23" w:name="_Toc227836446"/>
      <w:bookmarkStart w:id="24" w:name="_Toc229986801"/>
      <w:r w:rsidRPr="00817DCF">
        <w:lastRenderedPageBreak/>
        <w:t xml:space="preserve">3.1. </w:t>
      </w:r>
      <w:bookmarkEnd w:id="23"/>
      <w:r w:rsidRPr="00447BB6">
        <w:t xml:space="preserve">De fyra </w:t>
      </w:r>
      <w:r>
        <w:t>pelarna</w:t>
      </w:r>
      <w:bookmarkEnd w:id="24"/>
    </w:p>
    <w:p w14:paraId="078F3052" w14:textId="7F9C3B55" w:rsidR="00876912" w:rsidRDefault="00876912" w:rsidP="00876912">
      <w:r w:rsidRPr="00817DCF">
        <w:t>Med utgångspunkt i rapport</w:t>
      </w:r>
      <w:r>
        <w:t xml:space="preserve">en </w:t>
      </w:r>
      <w:r w:rsidRPr="00CD05CF">
        <w:rPr>
          <w:i/>
          <w:iCs/>
        </w:rPr>
        <w:t>Mot en exportorienterad tillväxtstrategi</w:t>
      </w:r>
      <w:r>
        <w:t>, (Bjarne Lindström 15.12.2025)</w:t>
      </w:r>
      <w:r w:rsidRPr="00817DCF">
        <w:t xml:space="preserve"> </w:t>
      </w:r>
      <w:r>
        <w:t xml:space="preserve">och </w:t>
      </w:r>
      <w:r w:rsidR="00557F31">
        <w:t xml:space="preserve">landskapsregeringens </w:t>
      </w:r>
      <w:r>
        <w:t xml:space="preserve">målsättningar </w:t>
      </w:r>
      <w:r w:rsidRPr="00817DCF">
        <w:t xml:space="preserve">har landskapsregeringen fastställt fyra </w:t>
      </w:r>
      <w:r>
        <w:t>pelare</w:t>
      </w:r>
      <w:r w:rsidRPr="00817DCF">
        <w:t xml:space="preserve">. Dessa ska, tillsammans med tillhörande </w:t>
      </w:r>
      <w:r>
        <w:t>delmål</w:t>
      </w:r>
      <w:r w:rsidRPr="00817DCF">
        <w:t xml:space="preserve">, vägleda </w:t>
      </w:r>
      <w:r>
        <w:t xml:space="preserve">arbetet för att återetablera Åland som en av Nordens mest välmående ekonomier. </w:t>
      </w:r>
    </w:p>
    <w:p w14:paraId="1B3D682C" w14:textId="77777777" w:rsidR="00876912" w:rsidRDefault="00876912" w:rsidP="00876912">
      <w:pPr>
        <w:pStyle w:val="Rubrik3"/>
        <w:rPr>
          <w:rFonts w:asciiTheme="minorHAnsi" w:hAnsiTheme="minorHAnsi" w:cstheme="minorBidi"/>
          <w:sz w:val="20"/>
          <w:szCs w:val="20"/>
        </w:rPr>
      </w:pPr>
    </w:p>
    <w:p w14:paraId="1DD2242C" w14:textId="2BCD7D51" w:rsidR="00876912" w:rsidRDefault="00876912" w:rsidP="00876912">
      <w:pPr>
        <w:pStyle w:val="Rubrik3"/>
      </w:pPr>
      <w:bookmarkStart w:id="25" w:name="_Toc227836447"/>
      <w:bookmarkStart w:id="26" w:name="_Toc229986802"/>
      <w:r>
        <w:t>3.2. Pelare</w:t>
      </w:r>
      <w:r w:rsidRPr="00551660">
        <w:t xml:space="preserve"> I: Exporten som motor</w:t>
      </w:r>
      <w:bookmarkEnd w:id="25"/>
      <w:bookmarkEnd w:id="26"/>
    </w:p>
    <w:p w14:paraId="21C26AB4" w14:textId="77777777" w:rsidR="00876912" w:rsidRPr="003A3BFA" w:rsidRDefault="00876912" w:rsidP="00876912"/>
    <w:p w14:paraId="3A843024" w14:textId="59942A66" w:rsidR="00876912" w:rsidRPr="00EC452B" w:rsidRDefault="00876912" w:rsidP="00A76A30">
      <w:pPr>
        <w:numPr>
          <w:ilvl w:val="0"/>
          <w:numId w:val="7"/>
        </w:numPr>
        <w:spacing w:after="160" w:line="278" w:lineRule="auto"/>
      </w:pPr>
      <w:r w:rsidRPr="00637C9E">
        <w:rPr>
          <w:b/>
          <w:bCs/>
        </w:rPr>
        <w:t>Diversifiera</w:t>
      </w:r>
      <w:r w:rsidR="00992D6B">
        <w:rPr>
          <w:b/>
          <w:bCs/>
        </w:rPr>
        <w:t>t näringsliv</w:t>
      </w:r>
      <w:r w:rsidRPr="00637C9E">
        <w:rPr>
          <w:b/>
          <w:bCs/>
        </w:rPr>
        <w:t>:</w:t>
      </w:r>
      <w:r>
        <w:t xml:space="preserve"> </w:t>
      </w:r>
      <w:r w:rsidRPr="006D614A">
        <w:t>Ett mångsidigt näringsliv skapar en</w:t>
      </w:r>
      <w:r>
        <w:t xml:space="preserve"> </w:t>
      </w:r>
      <w:r w:rsidRPr="006D614A">
        <w:t>motståndskraftig ekonomi, även i turbulenta tide</w:t>
      </w:r>
      <w:r>
        <w:t>r</w:t>
      </w:r>
      <w:r w:rsidRPr="00E759B2">
        <w:t xml:space="preserve">. Erfarenheterna från pandemin tydliggjorde vikten av att inte vara beroende av enskilda branscher. Genom att erbjuda en bred variation av yrken och karriärvägar ökar </w:t>
      </w:r>
      <w:r>
        <w:t>regionens</w:t>
      </w:r>
      <w:r w:rsidRPr="00E759B2">
        <w:t xml:space="preserve"> motståndskraft samtidigt som attraktionskraft</w:t>
      </w:r>
      <w:r>
        <w:t>en</w:t>
      </w:r>
      <w:r w:rsidRPr="00E759B2">
        <w:t xml:space="preserve"> för inflyttning</w:t>
      </w:r>
      <w:r>
        <w:t xml:space="preserve"> stärks</w:t>
      </w:r>
      <w:r w:rsidRPr="00E759B2">
        <w:t>.</w:t>
      </w:r>
    </w:p>
    <w:p w14:paraId="7C37AA1E" w14:textId="77777777" w:rsidR="00876912" w:rsidRDefault="00876912" w:rsidP="00A76A30">
      <w:pPr>
        <w:numPr>
          <w:ilvl w:val="0"/>
          <w:numId w:val="7"/>
        </w:numPr>
        <w:spacing w:after="160" w:line="278" w:lineRule="auto"/>
      </w:pPr>
      <w:r>
        <w:rPr>
          <w:b/>
          <w:bCs/>
        </w:rPr>
        <w:t>Klusterutveckling</w:t>
      </w:r>
      <w:r w:rsidRPr="00E03082">
        <w:rPr>
          <w:b/>
          <w:bCs/>
        </w:rPr>
        <w:t>:</w:t>
      </w:r>
      <w:r>
        <w:t xml:space="preserve"> Utveckling föder utveckling</w:t>
      </w:r>
      <w:r w:rsidRPr="003D5FEB">
        <w:t xml:space="preserve">. Genom att proaktivt stödja klusterbildningar </w:t>
      </w:r>
      <w:r>
        <w:t>nyttjas fördelarna med</w:t>
      </w:r>
      <w:r w:rsidRPr="003D5FEB">
        <w:t xml:space="preserve"> geografisk närhet. När exportföretagen växer, drar de med sig lokala B2B-leverantörer vilket skapar en robust och sammanflätad ekonomi.</w:t>
      </w:r>
    </w:p>
    <w:p w14:paraId="7E864751" w14:textId="309D8F26" w:rsidR="00876912" w:rsidRDefault="00876912" w:rsidP="00A76A30">
      <w:pPr>
        <w:numPr>
          <w:ilvl w:val="0"/>
          <w:numId w:val="7"/>
        </w:numPr>
        <w:spacing w:after="160" w:line="278" w:lineRule="auto"/>
      </w:pPr>
      <w:r>
        <w:rPr>
          <w:b/>
          <w:bCs/>
        </w:rPr>
        <w:t>Extern finansiering och samarbete</w:t>
      </w:r>
      <w:r w:rsidRPr="00AA2998">
        <w:rPr>
          <w:b/>
          <w:bCs/>
        </w:rPr>
        <w:t>:</w:t>
      </w:r>
      <w:r>
        <w:t xml:space="preserve"> </w:t>
      </w:r>
      <w:r w:rsidR="00EF42EA" w:rsidRPr="00EF42EA">
        <w:t>Landskapsregeringen ska, i nära samverkan med relevanta myndigheter och andra åländska aktörer, stärka samordningen och effektiviteten i arbetet med extern finansiering. Genom uppbyggnad av gemensam kompetens och ökad koordinering inom åländska kluster för projektutveckling, ansökan och genomförande ska Åland öka sin förmåga att mobilisera externa medel för såväl ordinarie verksamhet som riktade utvecklingsinsatser. Åland ska därutöver positionera sig som en innovativ test- och demonstrationsmiljö samt som en attraktiv och unik samarbetspartner, vilket möjliggör finansiering av konkreta investeringar och utvecklingsprojekt. Strategiskt nätverkande inom ramen för EU-finansierade projekt ska samtidigt fungera som en hävstång för åländska företag och organisationer att etablera långsiktiga samarbeten och marknadskontakter utanför hemmamarknaden. </w:t>
      </w:r>
    </w:p>
    <w:p w14:paraId="006AE98A" w14:textId="77777777" w:rsidR="00876912" w:rsidRDefault="00876912" w:rsidP="00A76A30">
      <w:pPr>
        <w:numPr>
          <w:ilvl w:val="0"/>
          <w:numId w:val="7"/>
        </w:numPr>
        <w:spacing w:after="160" w:line="278" w:lineRule="auto"/>
      </w:pPr>
      <w:r>
        <w:rPr>
          <w:b/>
          <w:bCs/>
        </w:rPr>
        <w:t xml:space="preserve">Innovationsekosystem: </w:t>
      </w:r>
      <w:r w:rsidRPr="00E01BDD">
        <w:t xml:space="preserve">Genom en </w:t>
      </w:r>
      <w:proofErr w:type="spellStart"/>
      <w:r>
        <w:t>Triple</w:t>
      </w:r>
      <w:proofErr w:type="spellEnd"/>
      <w:r>
        <w:t xml:space="preserve"> Helix-</w:t>
      </w:r>
      <w:r w:rsidRPr="00E01BDD">
        <w:t xml:space="preserve">samverkan mellan akademi, näringsliv och offentlig sektor </w:t>
      </w:r>
      <w:r w:rsidRPr="006D614A">
        <w:t>skapas förutsättningar för fysiska och digitala mötesplatser</w:t>
      </w:r>
      <w:r w:rsidRPr="00E01BDD">
        <w:t xml:space="preserve">. Med tillgång till inkubatorer och testmiljöer får åländska företag en miljö att utveckla och verifiera sina innovationer lokalt, som en språngbräda </w:t>
      </w:r>
      <w:r>
        <w:t>för</w:t>
      </w:r>
      <w:r w:rsidRPr="00E01BDD">
        <w:t xml:space="preserve"> internationell expansion</w:t>
      </w:r>
      <w:r>
        <w:t>.</w:t>
      </w:r>
    </w:p>
    <w:p w14:paraId="208DF108" w14:textId="77777777" w:rsidR="00876912" w:rsidRDefault="00876912" w:rsidP="00A76A30">
      <w:pPr>
        <w:numPr>
          <w:ilvl w:val="0"/>
          <w:numId w:val="7"/>
        </w:numPr>
        <w:spacing w:after="160" w:line="278" w:lineRule="auto"/>
      </w:pPr>
      <w:r w:rsidRPr="00757A3E">
        <w:rPr>
          <w:b/>
          <w:bCs/>
        </w:rPr>
        <w:t>Åland som varumärke:</w:t>
      </w:r>
      <w:r>
        <w:t xml:space="preserve"> </w:t>
      </w:r>
      <w:r w:rsidRPr="00436AE1">
        <w:t>Ett starkt och enhetligt platsvarumärke fungerar som en hävstång i både rekrytering och försäljning. Genom att tydliggöra Ålands unika värden ge</w:t>
      </w:r>
      <w:r>
        <w:t>s</w:t>
      </w:r>
      <w:r w:rsidRPr="00436AE1">
        <w:t xml:space="preserve"> </w:t>
      </w:r>
      <w:r>
        <w:t>Åland som plats och det lokala näringslivet</w:t>
      </w:r>
      <w:r w:rsidRPr="00436AE1">
        <w:t xml:space="preserve"> en konkurrensfördel som gör de</w:t>
      </w:r>
      <w:r>
        <w:t>t möjligt att profilera sig starkt</w:t>
      </w:r>
      <w:r w:rsidRPr="00436AE1">
        <w:t xml:space="preserve"> på marknader utanför </w:t>
      </w:r>
      <w:r>
        <w:t>Åland</w:t>
      </w:r>
      <w:r w:rsidRPr="00436AE1">
        <w:t>.</w:t>
      </w:r>
    </w:p>
    <w:p w14:paraId="00648598" w14:textId="5BDC90AC" w:rsidR="00876912" w:rsidRDefault="00876912" w:rsidP="00A76A30">
      <w:pPr>
        <w:pStyle w:val="Liststycke"/>
        <w:numPr>
          <w:ilvl w:val="0"/>
          <w:numId w:val="7"/>
        </w:numPr>
      </w:pPr>
      <w:r w:rsidRPr="00085C6C">
        <w:rPr>
          <w:b/>
          <w:bCs/>
        </w:rPr>
        <w:lastRenderedPageBreak/>
        <w:t xml:space="preserve">Externpolitiskt påverkansarbete: </w:t>
      </w:r>
      <w:r w:rsidR="00EF42EA" w:rsidRPr="00EF42EA">
        <w:t xml:space="preserve">Åland ska bedriva ett aktivt påverkansarbete </w:t>
      </w:r>
      <w:r w:rsidR="002D4210">
        <w:t xml:space="preserve">för att minimera administrativa gränshinder och se till att framtida regelverk anpassas efter självstyrelsens unika förutsättningar. </w:t>
      </w:r>
    </w:p>
    <w:p w14:paraId="188ABBA6" w14:textId="77777777" w:rsidR="00F231F4" w:rsidRDefault="00F231F4" w:rsidP="00F231F4">
      <w:pPr>
        <w:pStyle w:val="Liststycke"/>
      </w:pPr>
    </w:p>
    <w:p w14:paraId="7C903E66" w14:textId="102C53F7" w:rsidR="00876912" w:rsidRPr="00D9005E" w:rsidRDefault="00876912" w:rsidP="00876912">
      <w:pPr>
        <w:pStyle w:val="Rubrik3"/>
      </w:pPr>
      <w:bookmarkStart w:id="27" w:name="_Toc220073155"/>
      <w:bookmarkStart w:id="28" w:name="_Toc227836448"/>
      <w:bookmarkStart w:id="29" w:name="_Toc229986803"/>
      <w:r w:rsidRPr="00D9005E">
        <w:t xml:space="preserve">3.3. </w:t>
      </w:r>
      <w:r>
        <w:t>Pelare</w:t>
      </w:r>
      <w:r w:rsidRPr="00D9005E">
        <w:t xml:space="preserve"> II: </w:t>
      </w:r>
      <w:bookmarkEnd w:id="27"/>
      <w:bookmarkEnd w:id="28"/>
      <w:r w:rsidRPr="00634B2F">
        <w:t>Kompetens och attraktionskraft</w:t>
      </w:r>
      <w:bookmarkEnd w:id="29"/>
    </w:p>
    <w:p w14:paraId="44B6BA64" w14:textId="77777777" w:rsidR="00876912" w:rsidRPr="00D9005E" w:rsidRDefault="00876912" w:rsidP="00876912"/>
    <w:p w14:paraId="31195CC7" w14:textId="77777777" w:rsidR="00876912" w:rsidRPr="005B06BC" w:rsidRDefault="00876912" w:rsidP="00A76A30">
      <w:pPr>
        <w:numPr>
          <w:ilvl w:val="0"/>
          <w:numId w:val="8"/>
        </w:numPr>
        <w:spacing w:after="160" w:line="278" w:lineRule="auto"/>
      </w:pPr>
      <w:r w:rsidRPr="00447BB6">
        <w:rPr>
          <w:b/>
          <w:bCs/>
        </w:rPr>
        <w:t>Högkvalitativ grundutbildning</w:t>
      </w:r>
      <w:r>
        <w:rPr>
          <w:b/>
          <w:bCs/>
        </w:rPr>
        <w:t xml:space="preserve">: </w:t>
      </w:r>
      <w:r>
        <w:t>Åländska skolor ska präglas av</w:t>
      </w:r>
      <w:r w:rsidRPr="002E0AF9">
        <w:t xml:space="preserve"> hög lärarkompetens, trygghet och starka resultat i kärnämnen.</w:t>
      </w:r>
      <w:r>
        <w:t xml:space="preserve"> Det lägger </w:t>
      </w:r>
      <w:r w:rsidRPr="00C54658">
        <w:t>grunden för både individens välmående och samhällets framtida tillväxt.</w:t>
      </w:r>
      <w:r>
        <w:t xml:space="preserve"> Utbildningen</w:t>
      </w:r>
      <w:r w:rsidRPr="00477DB3">
        <w:t xml:space="preserve"> utgör en av Ålands främsta styrkor och fungerar som en avgörande faktor för att locka till sig barnfamiljer och inflyttning.</w:t>
      </w:r>
    </w:p>
    <w:p w14:paraId="35091EF4" w14:textId="77777777" w:rsidR="00876912" w:rsidRDefault="00876912" w:rsidP="00A76A30">
      <w:pPr>
        <w:numPr>
          <w:ilvl w:val="0"/>
          <w:numId w:val="8"/>
        </w:numPr>
        <w:spacing w:after="160" w:line="278" w:lineRule="auto"/>
      </w:pPr>
      <w:r>
        <w:rPr>
          <w:b/>
          <w:bCs/>
        </w:rPr>
        <w:t>Ett modernt utbildningspaket</w:t>
      </w:r>
      <w:r w:rsidRPr="009C5304">
        <w:rPr>
          <w:b/>
          <w:bCs/>
        </w:rPr>
        <w:t>:</w:t>
      </w:r>
      <w:r w:rsidRPr="009C5304">
        <w:t xml:space="preserve"> </w:t>
      </w:r>
      <w:r w:rsidRPr="00F863F8">
        <w:t xml:space="preserve">Utbildningsutbudet behöver kontinuerligt anpassas efter näringslivets behov och efterfrågan på framtida kompetens. Genom flexibla studieformer underlättas omskolning och vidareutbildning genom hela arbetslivet, vilket är avgörande i en föränderlig ekonomi. När utbildningsinsatserna matchar arbetsmarknadens faktiska krav stärks individernas anställningsbarhet och företagens möjligheter att växa med rätt </w:t>
      </w:r>
      <w:r>
        <w:t>kompetens.</w:t>
      </w:r>
    </w:p>
    <w:p w14:paraId="39F53641" w14:textId="77777777" w:rsidR="00876912" w:rsidRPr="006519A5" w:rsidRDefault="00876912" w:rsidP="00A76A30">
      <w:pPr>
        <w:numPr>
          <w:ilvl w:val="0"/>
          <w:numId w:val="8"/>
        </w:numPr>
        <w:spacing w:after="160" w:line="278" w:lineRule="auto"/>
      </w:pPr>
      <w:r w:rsidRPr="006519A5">
        <w:rPr>
          <w:b/>
          <w:bCs/>
        </w:rPr>
        <w:t xml:space="preserve">Forskning och utveckling: </w:t>
      </w:r>
      <w:r w:rsidRPr="006519A5">
        <w:t xml:space="preserve">Länder och regioner med en stark forskningskultur tenderar att växa snabbare och </w:t>
      </w:r>
      <w:proofErr w:type="spellStart"/>
      <w:r w:rsidRPr="006519A5">
        <w:t>innovera</w:t>
      </w:r>
      <w:proofErr w:type="spellEnd"/>
      <w:r w:rsidRPr="006519A5">
        <w:t xml:space="preserve"> mer. Genom att öka investeringarna i forskning och utveckling och stärka samverkan mellan </w:t>
      </w:r>
      <w:r>
        <w:t>akademi</w:t>
      </w:r>
      <w:r w:rsidRPr="006519A5">
        <w:t>, näringsliv och offentlig sektor skapas förutsättningar för nya lösningar</w:t>
      </w:r>
      <w:r>
        <w:t xml:space="preserve"> och</w:t>
      </w:r>
      <w:r w:rsidRPr="006519A5">
        <w:t xml:space="preserve"> högkvalificerade arbetstillfällen</w:t>
      </w:r>
      <w:r>
        <w:t>.</w:t>
      </w:r>
      <w:r w:rsidRPr="006519A5">
        <w:t xml:space="preserve"> Forskningen stärker också Ålands attraktionskraft som kunskapssamhälle och bidrar till att locka och behålla kompetens på lång sikt.</w:t>
      </w:r>
    </w:p>
    <w:p w14:paraId="0F2F3D9F" w14:textId="77777777" w:rsidR="00876912" w:rsidRPr="003743EC" w:rsidRDefault="00876912" w:rsidP="00A76A30">
      <w:pPr>
        <w:numPr>
          <w:ilvl w:val="0"/>
          <w:numId w:val="8"/>
        </w:numPr>
        <w:spacing w:after="160" w:line="278" w:lineRule="auto"/>
      </w:pPr>
      <w:r>
        <w:rPr>
          <w:b/>
          <w:bCs/>
        </w:rPr>
        <w:t>Kompetens inom AI och digitalisering:</w:t>
      </w:r>
      <w:r>
        <w:t xml:space="preserve"> </w:t>
      </w:r>
      <w:r w:rsidRPr="001655F6">
        <w:t>Artificiell intelligens utgör en grundförutsättning för framtidens konkurrenskraft inom flertalet sektorer. Genom strategiska satsningar på hög AI-kompetens i samhället säkerställs att Åland bibehåller sin relevans och fullt ut nyttjar den snabba tekniska utvecklingen.</w:t>
      </w:r>
    </w:p>
    <w:p w14:paraId="225BC6B8" w14:textId="77777777" w:rsidR="00876912" w:rsidRDefault="00876912" w:rsidP="00A76A30">
      <w:pPr>
        <w:numPr>
          <w:ilvl w:val="0"/>
          <w:numId w:val="8"/>
        </w:numPr>
        <w:spacing w:after="160" w:line="278" w:lineRule="auto"/>
      </w:pPr>
      <w:r>
        <w:rPr>
          <w:b/>
          <w:bCs/>
        </w:rPr>
        <w:t>En väg in för rekrytering och inflyttning</w:t>
      </w:r>
      <w:r w:rsidRPr="009C5304">
        <w:rPr>
          <w:b/>
          <w:bCs/>
        </w:rPr>
        <w:t>:</w:t>
      </w:r>
      <w:r w:rsidRPr="009C5304">
        <w:t xml:space="preserve"> </w:t>
      </w:r>
      <w:r w:rsidRPr="004E7E40">
        <w:t>I samarbete med näringslivet genomför</w:t>
      </w:r>
      <w:r>
        <w:t>s</w:t>
      </w:r>
      <w:r w:rsidRPr="004E7E40">
        <w:t xml:space="preserve"> insatser för att locka kompetens och öka kännedomen om Åland. </w:t>
      </w:r>
      <w:r>
        <w:t xml:space="preserve">En </w:t>
      </w:r>
      <w:r w:rsidRPr="004E7E40">
        <w:t>samlad väg in underlättar flytten och integrationen genom stöd med kontakter, boende och sociala nätverk. Särskilt fokus ligger på hela familjen och medföljande partners, då en lyckad etablering kräver att hela hushållet trivs och finner sin plats i samhället.</w:t>
      </w:r>
    </w:p>
    <w:p w14:paraId="35E33F09" w14:textId="77777777" w:rsidR="00876912" w:rsidRPr="009C5304" w:rsidRDefault="00876912" w:rsidP="00A76A30">
      <w:pPr>
        <w:numPr>
          <w:ilvl w:val="0"/>
          <w:numId w:val="8"/>
        </w:numPr>
        <w:spacing w:after="160" w:line="278" w:lineRule="auto"/>
      </w:pPr>
      <w:r>
        <w:rPr>
          <w:b/>
          <w:bCs/>
        </w:rPr>
        <w:t>Minskade gränshinder:</w:t>
      </w:r>
      <w:r>
        <w:t xml:space="preserve"> </w:t>
      </w:r>
      <w:r w:rsidRPr="00D64198">
        <w:t xml:space="preserve">Som en gränsregion är Åland beroende av rörlighet för både människor och varor. Ett aktivt arbete med att identifiera och minska de hinder som försvårar utbytet med omvärlden och hämmar tillväxten är centralt. </w:t>
      </w:r>
    </w:p>
    <w:p w14:paraId="69F60CF7" w14:textId="77777777" w:rsidR="00876912" w:rsidRPr="00551660" w:rsidRDefault="00876912" w:rsidP="00A76A30">
      <w:pPr>
        <w:numPr>
          <w:ilvl w:val="0"/>
          <w:numId w:val="8"/>
        </w:numPr>
        <w:autoSpaceDE/>
        <w:autoSpaceDN/>
        <w:adjustRightInd/>
        <w:spacing w:after="160" w:line="278" w:lineRule="auto"/>
        <w:textAlignment w:val="auto"/>
      </w:pPr>
      <w:r>
        <w:rPr>
          <w:b/>
          <w:bCs/>
        </w:rPr>
        <w:lastRenderedPageBreak/>
        <w:t>Arbetslinje och köpkraft</w:t>
      </w:r>
      <w:r w:rsidRPr="00C67B57">
        <w:rPr>
          <w:b/>
          <w:bCs/>
        </w:rPr>
        <w:t>:</w:t>
      </w:r>
      <w:r w:rsidRPr="00551660">
        <w:t xml:space="preserve"> </w:t>
      </w:r>
      <w:r w:rsidRPr="00922FF0">
        <w:t>Genom tydliga ekonomiska incitament säkerställ</w:t>
      </w:r>
      <w:r>
        <w:t>s</w:t>
      </w:r>
      <w:r w:rsidRPr="00922FF0">
        <w:t xml:space="preserve"> att flit och ansvarstagande alltid lönar sig ekonomiskt för den enskilde. Genom att samtidigt eliminera hämmande marginaleffekter i välfärdssystemen stärker vi arbetslinjen och mobiliserar den arbetskraft som krävs för Ålands tillväxt.</w:t>
      </w:r>
    </w:p>
    <w:p w14:paraId="1F5C51A0" w14:textId="77777777" w:rsidR="00876912" w:rsidRDefault="00876912" w:rsidP="00A76A30">
      <w:pPr>
        <w:numPr>
          <w:ilvl w:val="0"/>
          <w:numId w:val="8"/>
        </w:numPr>
        <w:spacing w:line="278" w:lineRule="auto"/>
      </w:pPr>
      <w:r>
        <w:rPr>
          <w:b/>
          <w:bCs/>
        </w:rPr>
        <w:t>Turismens betydelse för attraktionskraft:</w:t>
      </w:r>
      <w:r>
        <w:t xml:space="preserve"> </w:t>
      </w:r>
      <w:r w:rsidRPr="00E01FDD">
        <w:t xml:space="preserve">Turismen fungerar som en motor för </w:t>
      </w:r>
      <w:r>
        <w:t>attraktionskraft</w:t>
      </w:r>
      <w:r w:rsidRPr="00E01FDD">
        <w:t xml:space="preserve"> genom att möjliggöra ett utbud av </w:t>
      </w:r>
      <w:r>
        <w:t>bland annat förbindelser, restauranger, butiker och nöjen</w:t>
      </w:r>
      <w:r w:rsidRPr="00E01FDD">
        <w:t xml:space="preserve"> som är betydligt större än vad den fasta befolkningen ensam kan bära. </w:t>
      </w:r>
      <w:r>
        <w:t>Besöksnäringen fungerar även</w:t>
      </w:r>
      <w:r w:rsidRPr="00E01FDD">
        <w:t xml:space="preserve"> som ett skyltfönster för det åländska livet </w:t>
      </w:r>
      <w:r>
        <w:t xml:space="preserve">som kan </w:t>
      </w:r>
      <w:r w:rsidRPr="00E01FDD">
        <w:t>konvertera turister till framtida invånare</w:t>
      </w:r>
      <w:r>
        <w:t>.</w:t>
      </w:r>
    </w:p>
    <w:p w14:paraId="33B41E33" w14:textId="77777777" w:rsidR="00876912" w:rsidRPr="009C5304" w:rsidRDefault="00876912" w:rsidP="00876912">
      <w:pPr>
        <w:spacing w:line="278" w:lineRule="auto"/>
        <w:ind w:left="720"/>
      </w:pPr>
    </w:p>
    <w:p w14:paraId="1FF75169" w14:textId="45717700" w:rsidR="00876912" w:rsidRPr="00447773" w:rsidRDefault="00876912" w:rsidP="00876912">
      <w:pPr>
        <w:pStyle w:val="Rubrik3"/>
      </w:pPr>
      <w:bookmarkStart w:id="30" w:name="_Toc227836449"/>
      <w:bookmarkStart w:id="31" w:name="_Toc229986804"/>
      <w:r>
        <w:t>3.4. Pelare III: Transporter och infrastruktur</w:t>
      </w:r>
      <w:bookmarkEnd w:id="30"/>
      <w:bookmarkEnd w:id="31"/>
    </w:p>
    <w:p w14:paraId="6DFAFC8A" w14:textId="77777777" w:rsidR="00876912" w:rsidRDefault="00876912" w:rsidP="00876912">
      <w:pPr>
        <w:spacing w:line="278" w:lineRule="auto"/>
        <w:rPr>
          <w:b/>
          <w:bCs/>
        </w:rPr>
      </w:pPr>
    </w:p>
    <w:p w14:paraId="043CC61E" w14:textId="2A8930EF" w:rsidR="00052961" w:rsidRDefault="00876912" w:rsidP="00A76A30">
      <w:pPr>
        <w:pStyle w:val="Liststycke"/>
        <w:numPr>
          <w:ilvl w:val="0"/>
          <w:numId w:val="16"/>
        </w:numPr>
        <w:autoSpaceDE/>
        <w:autoSpaceDN/>
        <w:adjustRightInd/>
        <w:spacing w:after="160" w:line="278" w:lineRule="auto"/>
        <w:textAlignment w:val="auto"/>
      </w:pPr>
      <w:r w:rsidRPr="00052961">
        <w:rPr>
          <w:b/>
          <w:bCs/>
        </w:rPr>
        <w:t>Flyg- och sjöförbindelser:</w:t>
      </w:r>
      <w:r w:rsidRPr="00551660">
        <w:t xml:space="preserve"> </w:t>
      </w:r>
      <w:r w:rsidRPr="00EB5125">
        <w:t>Som ö-samhälle är Åland helt beroende av täta och pålitliga förbindelser för gods och personer. Tillgängligheten är inte bara en infrastrukturfråga</w:t>
      </w:r>
      <w:r>
        <w:t>,</w:t>
      </w:r>
      <w:r w:rsidRPr="00EB5125">
        <w:t xml:space="preserve"> den är en grundläggande förutsättning för att företag ska kunna växa, behålla sin personal och attrahera internationella kunder</w:t>
      </w:r>
      <w:r>
        <w:t>.</w:t>
      </w:r>
      <w:r w:rsidR="00052961">
        <w:br/>
      </w:r>
    </w:p>
    <w:p w14:paraId="350071AF" w14:textId="6D21A096" w:rsidR="00052961" w:rsidRDefault="00876912" w:rsidP="00A76A30">
      <w:pPr>
        <w:pStyle w:val="Liststycke"/>
        <w:numPr>
          <w:ilvl w:val="0"/>
          <w:numId w:val="16"/>
        </w:numPr>
        <w:autoSpaceDE/>
        <w:autoSpaceDN/>
        <w:adjustRightInd/>
        <w:spacing w:after="160" w:line="278" w:lineRule="auto"/>
        <w:textAlignment w:val="auto"/>
      </w:pPr>
      <w:r w:rsidRPr="00052961">
        <w:rPr>
          <w:b/>
          <w:bCs/>
        </w:rPr>
        <w:t>Konkurrenskraftiga driftskostnader:</w:t>
      </w:r>
      <w:r w:rsidRPr="009C5304">
        <w:t xml:space="preserve"> Säkerställa att </w:t>
      </w:r>
      <w:r>
        <w:t>det åländska näringslivet</w:t>
      </w:r>
      <w:r w:rsidRPr="009C5304">
        <w:t xml:space="preserve"> har </w:t>
      </w:r>
      <w:r>
        <w:t xml:space="preserve">konkurrenskraftiga priser för exempelvis el och vatten i jämförelse med närliggande regioner. </w:t>
      </w:r>
      <w:r w:rsidRPr="009C5304">
        <w:t xml:space="preserve"> </w:t>
      </w:r>
      <w:r w:rsidR="00052961">
        <w:br/>
      </w:r>
    </w:p>
    <w:p w14:paraId="411D9653" w14:textId="3E1A7FF2" w:rsidR="00052961" w:rsidRDefault="00876912" w:rsidP="00A76A30">
      <w:pPr>
        <w:pStyle w:val="Liststycke"/>
        <w:numPr>
          <w:ilvl w:val="0"/>
          <w:numId w:val="16"/>
        </w:numPr>
        <w:autoSpaceDE/>
        <w:autoSpaceDN/>
        <w:adjustRightInd/>
        <w:spacing w:after="160" w:line="278" w:lineRule="auto"/>
        <w:textAlignment w:val="auto"/>
      </w:pPr>
      <w:r w:rsidRPr="00052961">
        <w:rPr>
          <w:b/>
          <w:bCs/>
        </w:rPr>
        <w:t>Bostäder:</w:t>
      </w:r>
      <w:r w:rsidRPr="009C5304">
        <w:t xml:space="preserve"> </w:t>
      </w:r>
      <w:r w:rsidRPr="006D4538">
        <w:t>Brist på boende får inte vara det som hindrar människor från att flytta till Åland. När det finns bra alternativ för både permanentboende och tillfälliga lösningar blir det enklare för kompetens att etablera sig här, vilket är en förutsättning för att hela ekonomin ska kunna växa.</w:t>
      </w:r>
      <w:r w:rsidR="00052961">
        <w:br/>
      </w:r>
    </w:p>
    <w:p w14:paraId="360D740B" w14:textId="19AB3EA8" w:rsidR="00052961" w:rsidRDefault="00876912" w:rsidP="00A76A30">
      <w:pPr>
        <w:pStyle w:val="Liststycke"/>
        <w:numPr>
          <w:ilvl w:val="0"/>
          <w:numId w:val="16"/>
        </w:numPr>
        <w:autoSpaceDE/>
        <w:autoSpaceDN/>
        <w:adjustRightInd/>
        <w:spacing w:after="160" w:line="278" w:lineRule="auto"/>
        <w:textAlignment w:val="auto"/>
      </w:pPr>
      <w:r w:rsidRPr="00052961">
        <w:rPr>
          <w:b/>
          <w:bCs/>
        </w:rPr>
        <w:t xml:space="preserve">Fysisk strukturutveckling: </w:t>
      </w:r>
      <w:r w:rsidRPr="00E72210">
        <w:t>En välfungerande grundstruktur gör det enklare att bo och driva företag i hela Åland. Genom att bland annat utveckla vägnätet, kollektivtrafiken och hamnarna minskar avstånden och smidiga flöden skapas för både människor och varor. Planering av mark- och havsområden ger förutsägbarhet och möjliggör framtida satsningar, samtidigt som landskapsbilden och naturvärdena bevaras. Utveckling och exploatering styrs samlat till de områden som är mest lämpade, i enlighet med konceptet decentraliserad centrumutveckling.</w:t>
      </w:r>
      <w:r w:rsidR="00052961">
        <w:br/>
      </w:r>
    </w:p>
    <w:p w14:paraId="5B948E3D" w14:textId="598F8168" w:rsidR="00052961" w:rsidRDefault="00876912" w:rsidP="00A76A30">
      <w:pPr>
        <w:pStyle w:val="Liststycke"/>
        <w:numPr>
          <w:ilvl w:val="0"/>
          <w:numId w:val="16"/>
        </w:numPr>
        <w:autoSpaceDE/>
        <w:autoSpaceDN/>
        <w:adjustRightInd/>
        <w:spacing w:after="160" w:line="278" w:lineRule="auto"/>
        <w:textAlignment w:val="auto"/>
      </w:pPr>
      <w:r w:rsidRPr="00052961">
        <w:rPr>
          <w:b/>
          <w:bCs/>
        </w:rPr>
        <w:t>Effektiv resurshantering och cirkulära flöden:</w:t>
      </w:r>
      <w:r w:rsidRPr="00292330">
        <w:t xml:space="preserve"> </w:t>
      </w:r>
      <w:r w:rsidRPr="00631316">
        <w:t xml:space="preserve">Genom att se restprodukter som resurser sänks kostnaderna för både avfall och materialinköp. Det stärker företagens marginaler och dämpar behovet av importerade insatsvaror, vilket gör det åländska näringslivet mindre känsligt för störningar i globala </w:t>
      </w:r>
      <w:r w:rsidRPr="00631316">
        <w:lastRenderedPageBreak/>
        <w:t>leveranskedjor.</w:t>
      </w:r>
      <w:r w:rsidR="00052961">
        <w:br/>
      </w:r>
    </w:p>
    <w:p w14:paraId="5FB68592" w14:textId="7EE0377B" w:rsidR="00876912" w:rsidRDefault="00876912" w:rsidP="00A76A30">
      <w:pPr>
        <w:pStyle w:val="Liststycke"/>
        <w:numPr>
          <w:ilvl w:val="0"/>
          <w:numId w:val="16"/>
        </w:numPr>
        <w:autoSpaceDE/>
        <w:autoSpaceDN/>
        <w:adjustRightInd/>
        <w:spacing w:after="160" w:line="278" w:lineRule="auto"/>
        <w:textAlignment w:val="auto"/>
      </w:pPr>
      <w:r w:rsidRPr="00052961">
        <w:rPr>
          <w:b/>
          <w:bCs/>
        </w:rPr>
        <w:t>Digital infrastruktur och datadriven utveckling:</w:t>
      </w:r>
      <w:r w:rsidRPr="009C5304">
        <w:t xml:space="preserve"> </w:t>
      </w:r>
      <w:r w:rsidRPr="0079017C">
        <w:t>En pålitlig digital infrastruktur med hög driftsäkerhet och god täckning för 5G</w:t>
      </w:r>
      <w:r>
        <w:t>,</w:t>
      </w:r>
      <w:r w:rsidRPr="0079017C">
        <w:t xml:space="preserve"> fiber</w:t>
      </w:r>
      <w:r>
        <w:t xml:space="preserve"> och förberedelser för nästa generations system såsom 6G</w:t>
      </w:r>
      <w:r w:rsidRPr="0079017C">
        <w:t xml:space="preserve"> utgör fundamentet i ett modernt </w:t>
      </w:r>
      <w:r>
        <w:t>samhälle</w:t>
      </w:r>
      <w:r w:rsidRPr="0079017C">
        <w:t>. Ett ökat fokus på datadrivna insikter höjer effektiviteten och träffsäkerheten i både beslutsfattande och</w:t>
      </w:r>
      <w:r>
        <w:t xml:space="preserve"> </w:t>
      </w:r>
      <w:r w:rsidRPr="0079017C">
        <w:t xml:space="preserve">tjänsteutveckling, vilket stärker hela </w:t>
      </w:r>
      <w:r>
        <w:t>Ålands</w:t>
      </w:r>
      <w:r w:rsidRPr="0079017C">
        <w:t xml:space="preserve"> konkurrenskraft.</w:t>
      </w:r>
      <w:r>
        <w:t xml:space="preserve"> </w:t>
      </w:r>
      <w:r w:rsidRPr="0079017C">
        <w:t>Att tillgängliggöra</w:t>
      </w:r>
      <w:r>
        <w:t xml:space="preserve"> data öppnar dessutom u</w:t>
      </w:r>
      <w:r w:rsidRPr="0079017C">
        <w:t>pp för</w:t>
      </w:r>
      <w:r>
        <w:t xml:space="preserve"> ökad</w:t>
      </w:r>
      <w:r w:rsidRPr="0079017C">
        <w:t xml:space="preserve"> innovation</w:t>
      </w:r>
      <w:r>
        <w:t>.</w:t>
      </w:r>
    </w:p>
    <w:p w14:paraId="2E55B8A1" w14:textId="77777777" w:rsidR="00317F9A" w:rsidRPr="00551660" w:rsidRDefault="00317F9A" w:rsidP="00317F9A">
      <w:pPr>
        <w:pStyle w:val="Liststycke"/>
        <w:autoSpaceDE/>
        <w:autoSpaceDN/>
        <w:adjustRightInd/>
        <w:spacing w:line="278" w:lineRule="auto"/>
        <w:textAlignment w:val="auto"/>
      </w:pPr>
    </w:p>
    <w:p w14:paraId="782F18B0" w14:textId="53D4E4CB" w:rsidR="00876912" w:rsidRDefault="00876912" w:rsidP="00876912">
      <w:pPr>
        <w:pStyle w:val="Rubrik3"/>
      </w:pPr>
      <w:bookmarkStart w:id="32" w:name="_Toc227836450"/>
      <w:bookmarkStart w:id="33" w:name="_Toc229986805"/>
      <w:r>
        <w:t xml:space="preserve">3.5. Pelare IV: </w:t>
      </w:r>
      <w:bookmarkEnd w:id="32"/>
      <w:r w:rsidRPr="00634B2F">
        <w:t>Konkurrenskraftigt företagsklimat</w:t>
      </w:r>
      <w:bookmarkEnd w:id="33"/>
    </w:p>
    <w:p w14:paraId="41D3124C" w14:textId="77777777" w:rsidR="00876912" w:rsidRPr="007C5AFC" w:rsidRDefault="00876912" w:rsidP="00876912"/>
    <w:p w14:paraId="5971B8E9" w14:textId="6E549F06" w:rsidR="00876912" w:rsidRPr="002F4187" w:rsidRDefault="00876912" w:rsidP="00A76A30">
      <w:pPr>
        <w:numPr>
          <w:ilvl w:val="0"/>
          <w:numId w:val="15"/>
        </w:numPr>
        <w:spacing w:after="160" w:line="278" w:lineRule="auto"/>
      </w:pPr>
      <w:r>
        <w:rPr>
          <w:b/>
          <w:bCs/>
        </w:rPr>
        <w:t>Stöd</w:t>
      </w:r>
      <w:r w:rsidRPr="002F4187">
        <w:rPr>
          <w:b/>
          <w:bCs/>
        </w:rPr>
        <w:t xml:space="preserve"> och rådgivning: </w:t>
      </w:r>
      <w:r w:rsidRPr="00F7298B">
        <w:t xml:space="preserve">Det ska finnas en tydlig och enkel "väg in" för alla företagare. Stödsystemet erbjuder ett brett och samlat utbud av insatser som är </w:t>
      </w:r>
      <w:r>
        <w:t>anpassade</w:t>
      </w:r>
      <w:r w:rsidRPr="00F7298B">
        <w:t xml:space="preserve"> för företagens olika utvecklingsfaser</w:t>
      </w:r>
      <w:r w:rsidR="00167AE7">
        <w:t>, se figur nedan</w:t>
      </w:r>
      <w:r w:rsidRPr="00AC7DD7">
        <w:t>.</w:t>
      </w:r>
      <w:r w:rsidRPr="00F7298B">
        <w:t xml:space="preserve"> Detta omfattar allt från den första idén till </w:t>
      </w:r>
      <w:r>
        <w:t>redan väl</w:t>
      </w:r>
      <w:r w:rsidRPr="00F7298B">
        <w:t>etablerade bolag</w:t>
      </w:r>
      <w:r>
        <w:t>.</w:t>
      </w:r>
    </w:p>
    <w:p w14:paraId="7ACFB189" w14:textId="77777777" w:rsidR="00876912" w:rsidRPr="00392288" w:rsidRDefault="00876912" w:rsidP="00A76A30">
      <w:pPr>
        <w:numPr>
          <w:ilvl w:val="0"/>
          <w:numId w:val="15"/>
        </w:numPr>
        <w:spacing w:after="160" w:line="278" w:lineRule="auto"/>
      </w:pPr>
      <w:r w:rsidRPr="00AA729A">
        <w:rPr>
          <w:b/>
          <w:bCs/>
        </w:rPr>
        <w:t xml:space="preserve">Tillgång till finansiering: </w:t>
      </w:r>
      <w:r w:rsidRPr="00292651">
        <w:t>Det ska vara enkelt att finansiera tillväxt på Åland. Genom strategiskt anpassade stöd och finansiella verktyg sänks trösklarna för investeringar, samtidigt som en stärkt samverkan med marknadens aktörer och privata riskkapitalmiljöer öppnar en direkt väg till kapital.</w:t>
      </w:r>
    </w:p>
    <w:p w14:paraId="036D57BB" w14:textId="53297DA1" w:rsidR="00876912" w:rsidRPr="00B10E06" w:rsidRDefault="00876912" w:rsidP="00A76A30">
      <w:pPr>
        <w:numPr>
          <w:ilvl w:val="0"/>
          <w:numId w:val="15"/>
        </w:numPr>
        <w:spacing w:after="160" w:line="278" w:lineRule="auto"/>
      </w:pPr>
      <w:r>
        <w:rPr>
          <w:b/>
          <w:bCs/>
        </w:rPr>
        <w:t>Privatiseringar och offentlig upphandling:</w:t>
      </w:r>
      <w:r w:rsidRPr="00CC3E07">
        <w:t xml:space="preserve"> </w:t>
      </w:r>
      <w:r w:rsidR="00B10E06" w:rsidRPr="00B10E06">
        <w:t xml:space="preserve">Det offentliga ska inte tränga undan privat initiativkraft genom att agera konkurrent på en fungerande marknad. Offentlig </w:t>
      </w:r>
      <w:proofErr w:type="gramStart"/>
      <w:r w:rsidR="00B10E06" w:rsidRPr="00B10E06">
        <w:t>sektors uppgift</w:t>
      </w:r>
      <w:proofErr w:type="gramEnd"/>
      <w:r w:rsidR="00B10E06" w:rsidRPr="00B10E06">
        <w:t xml:space="preserve"> är att renodla sitt kärnuppdrag och </w:t>
      </w:r>
      <w:proofErr w:type="gramStart"/>
      <w:r w:rsidR="00B10E06" w:rsidRPr="00B10E06">
        <w:t>istället</w:t>
      </w:r>
      <w:proofErr w:type="gramEnd"/>
      <w:r w:rsidR="00B10E06" w:rsidRPr="00B10E06">
        <w:t xml:space="preserve"> skapa de rätta förutsättningarna för tillväxt. När det privata näringslivet ges möjlighet att utföra fler tjänster stärks konkurrensen och effektiviteten i samhället. En genomtänkt offentlig upphandling fungerar som en stabil bas för lokala företag att växa ifrån, vilket underlättar framtida satsningar utanför Åland. Detta bidrar till en mer ändamålsenlig användning av våra gemensamma resurser och säkrar en hög servicekvalitet för användarna.</w:t>
      </w:r>
    </w:p>
    <w:p w14:paraId="31C7CF0A" w14:textId="7FFD3E12" w:rsidR="00876912" w:rsidRDefault="00876912" w:rsidP="00A76A30">
      <w:pPr>
        <w:numPr>
          <w:ilvl w:val="0"/>
          <w:numId w:val="15"/>
        </w:numPr>
        <w:spacing w:after="160" w:line="278" w:lineRule="auto"/>
      </w:pPr>
      <w:r w:rsidRPr="00876912">
        <w:rPr>
          <w:b/>
          <w:bCs/>
        </w:rPr>
        <w:t xml:space="preserve">Konkurrenskraftigt regelverk: </w:t>
      </w:r>
      <w:r w:rsidRPr="007561B9">
        <w:t>Åländsk lagstiftning och tillämpning ska inte vara mer betungande än i våra närregioner.</w:t>
      </w:r>
      <w:r w:rsidR="00C94510">
        <w:t xml:space="preserve"> </w:t>
      </w:r>
      <w:r w:rsidR="00C94510" w:rsidRPr="00C94510">
        <w:t xml:space="preserve">Vid implementering av EU-direktiv ska överimplementering (s.k. </w:t>
      </w:r>
      <w:proofErr w:type="spellStart"/>
      <w:r w:rsidR="00C94510" w:rsidRPr="00C94510">
        <w:t>gold-plating</w:t>
      </w:r>
      <w:proofErr w:type="spellEnd"/>
      <w:r w:rsidR="00C94510" w:rsidRPr="00C94510">
        <w:t>) undvikas; utgångspunkten ska vara enklast möjliga anpassning för att uppfylla minimikraven</w:t>
      </w:r>
      <w:r w:rsidR="00E22C98">
        <w:t xml:space="preserve">. </w:t>
      </w:r>
      <w:r w:rsidRPr="007561B9">
        <w:t>Ålands småskalighet ska användas för att vara mer flexibla, inte mer byråkratiska.</w:t>
      </w:r>
      <w:r w:rsidR="00C94510">
        <w:t xml:space="preserve"> </w:t>
      </w:r>
    </w:p>
    <w:p w14:paraId="49A003D3" w14:textId="77777777" w:rsidR="00167AE7" w:rsidRDefault="00876912" w:rsidP="00A76A30">
      <w:pPr>
        <w:pStyle w:val="Liststycke"/>
        <w:numPr>
          <w:ilvl w:val="0"/>
          <w:numId w:val="15"/>
        </w:numPr>
        <w:spacing w:before="240"/>
      </w:pPr>
      <w:r w:rsidRPr="00876912">
        <w:rPr>
          <w:b/>
          <w:bCs/>
        </w:rPr>
        <w:t>Smidiga processer och korta ledtider:</w:t>
      </w:r>
      <w:r w:rsidRPr="009C6081">
        <w:t xml:space="preserve"> </w:t>
      </w:r>
      <w:r w:rsidRPr="000E6A5E">
        <w:t xml:space="preserve">Snabbhet </w:t>
      </w:r>
      <w:r>
        <w:t xml:space="preserve">ska vara </w:t>
      </w:r>
      <w:r w:rsidRPr="000E6A5E">
        <w:t xml:space="preserve">en central åländsk konkurrensfördel. Genom att kombinera korta beslutsvägar med digitala lösningar och en kundorienterad inställning hos myndigheterna skapas förutsättningar för </w:t>
      </w:r>
      <w:r>
        <w:t>effektiva</w:t>
      </w:r>
      <w:r w:rsidRPr="000E6A5E">
        <w:t xml:space="preserve"> handläggningstider. </w:t>
      </w:r>
      <w:r w:rsidR="00C94510">
        <w:t>Landskapsregeringen arbetar för ”</w:t>
      </w:r>
      <w:proofErr w:type="spellStart"/>
      <w:r w:rsidR="00C94510">
        <w:t>Once</w:t>
      </w:r>
      <w:proofErr w:type="spellEnd"/>
      <w:r w:rsidR="00C94510">
        <w:t xml:space="preserve"> </w:t>
      </w:r>
      <w:proofErr w:type="spellStart"/>
      <w:r w:rsidR="00C94510">
        <w:t>Only</w:t>
      </w:r>
      <w:proofErr w:type="spellEnd"/>
      <w:r w:rsidR="00C94510">
        <w:t xml:space="preserve">-principen” vilket </w:t>
      </w:r>
      <w:r w:rsidR="00C94510" w:rsidRPr="00C94510">
        <w:t xml:space="preserve">innebär att medborgare och företag endast ska behöva tillhandahålla standardinformation till myndigheter en enda gång. </w:t>
      </w:r>
      <w:r w:rsidRPr="000E6A5E">
        <w:lastRenderedPageBreak/>
        <w:t xml:space="preserve">Denna </w:t>
      </w:r>
      <w:r>
        <w:t>flexibilitet</w:t>
      </w:r>
      <w:r w:rsidRPr="000E6A5E">
        <w:t xml:space="preserve"> sänker trösklarna för företagande och har en direkt positiv inverkan på investeringsvilja</w:t>
      </w:r>
      <w:r>
        <w:t>n.</w:t>
      </w:r>
    </w:p>
    <w:p w14:paraId="0A33776E" w14:textId="77777777" w:rsidR="00167AE7" w:rsidRDefault="00167AE7" w:rsidP="00167AE7">
      <w:pPr>
        <w:pStyle w:val="Liststycke"/>
        <w:spacing w:before="240"/>
      </w:pPr>
    </w:p>
    <w:p w14:paraId="7F212916" w14:textId="2C94A17F" w:rsidR="002D62C3" w:rsidRPr="002D62C3" w:rsidRDefault="00167AE7" w:rsidP="002D62C3">
      <w:pPr>
        <w:pStyle w:val="Liststycke"/>
        <w:spacing w:before="240"/>
        <w:rPr>
          <w:b/>
          <w:bCs/>
          <w:i/>
          <w:iCs/>
        </w:rPr>
      </w:pPr>
      <w:r w:rsidRPr="00167AE7">
        <w:rPr>
          <w:b/>
          <w:bCs/>
          <w:i/>
          <w:iCs/>
        </w:rPr>
        <w:t>Figur. Företagets utvecklingsfaser</w:t>
      </w:r>
      <w:r w:rsidR="002D62C3">
        <w:rPr>
          <w:b/>
          <w:bCs/>
          <w:i/>
          <w:iCs/>
        </w:rPr>
        <w:t>.</w:t>
      </w:r>
    </w:p>
    <w:p w14:paraId="6DD4BADC" w14:textId="2B0BD1AD" w:rsidR="00167AE7" w:rsidRDefault="00167AE7" w:rsidP="00167AE7">
      <w:pPr>
        <w:spacing w:before="240"/>
      </w:pPr>
      <w:r>
        <w:rPr>
          <w:noProof/>
        </w:rPr>
        <w:drawing>
          <wp:inline distT="0" distB="0" distL="0" distR="0" wp14:anchorId="226ADAD7" wp14:editId="57030CB8">
            <wp:extent cx="6120765" cy="3444240"/>
            <wp:effectExtent l="0" t="0" r="0" b="3810"/>
            <wp:docPr id="1302155213" name="Bildobjekt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6120765" cy="3444240"/>
                    </a:xfrm>
                    <a:prstGeom prst="rect">
                      <a:avLst/>
                    </a:prstGeom>
                    <a:noFill/>
                  </pic:spPr>
                </pic:pic>
              </a:graphicData>
            </a:graphic>
          </wp:inline>
        </w:drawing>
      </w:r>
    </w:p>
    <w:p w14:paraId="08191866" w14:textId="77777777" w:rsidR="002D62C3" w:rsidRPr="002D62C3" w:rsidRDefault="002D62C3" w:rsidP="00817DCF">
      <w:pPr>
        <w:pStyle w:val="Rubrik2"/>
        <w:rPr>
          <w:sz w:val="28"/>
          <w:szCs w:val="28"/>
        </w:rPr>
      </w:pPr>
    </w:p>
    <w:p w14:paraId="4BA5596A" w14:textId="5D0446B3" w:rsidR="00D82F32" w:rsidRPr="00817DCF" w:rsidRDefault="00D82F32" w:rsidP="00817DCF">
      <w:pPr>
        <w:pStyle w:val="Rubrik2"/>
      </w:pPr>
      <w:bookmarkStart w:id="34" w:name="_Toc229986806"/>
      <w:r w:rsidRPr="00817DCF">
        <w:t>4. Åtgärder</w:t>
      </w:r>
      <w:bookmarkEnd w:id="34"/>
    </w:p>
    <w:p w14:paraId="7988AA0F" w14:textId="7BA10713" w:rsidR="007E49DD" w:rsidRPr="007E49DD" w:rsidRDefault="00A4754D" w:rsidP="007E49DD">
      <w:r w:rsidRPr="00D63221">
        <w:t>Se h</w:t>
      </w:r>
      <w:r w:rsidR="0015778F" w:rsidRPr="00D63221">
        <w:t>andlingsp</w:t>
      </w:r>
      <w:r w:rsidR="00F67579">
        <w:t>lan</w:t>
      </w:r>
      <w:r w:rsidR="006514A3" w:rsidRPr="00D63221">
        <w:t xml:space="preserve"> för tillväxt</w:t>
      </w:r>
      <w:r w:rsidRPr="00D63221">
        <w:t xml:space="preserve"> i bilaga</w:t>
      </w:r>
      <w:r w:rsidR="000702A3">
        <w:t xml:space="preserve"> </w:t>
      </w:r>
      <w:r w:rsidR="00181F5D">
        <w:t>2</w:t>
      </w:r>
      <w:r w:rsidRPr="00D63221">
        <w:t>.</w:t>
      </w:r>
    </w:p>
    <w:bookmarkEnd w:id="20"/>
    <w:bookmarkEnd w:id="21"/>
    <w:bookmarkEnd w:id="22"/>
    <w:p w14:paraId="598C1B86" w14:textId="77777777" w:rsidR="00D63221" w:rsidRPr="002D62C3" w:rsidRDefault="00D63221" w:rsidP="00680698">
      <w:pPr>
        <w:spacing w:line="276" w:lineRule="auto"/>
        <w:rPr>
          <w:rFonts w:cstheme="minorHAnsi"/>
          <w:sz w:val="28"/>
          <w:szCs w:val="28"/>
        </w:rPr>
      </w:pPr>
    </w:p>
    <w:p w14:paraId="56D346CC" w14:textId="0BC0E473" w:rsidR="00D5198B" w:rsidRPr="00817DCF" w:rsidRDefault="00D5198B" w:rsidP="00817DCF">
      <w:pPr>
        <w:pStyle w:val="Rubrik2"/>
      </w:pPr>
      <w:bookmarkStart w:id="35" w:name="_Toc207890906"/>
      <w:bookmarkStart w:id="36" w:name="_Toc207891437"/>
      <w:bookmarkStart w:id="37" w:name="_Toc214925650"/>
      <w:bookmarkStart w:id="38" w:name="_Toc215082580"/>
      <w:bookmarkStart w:id="39" w:name="_Toc229986807"/>
      <w:r w:rsidRPr="00817DCF">
        <w:t xml:space="preserve">5. </w:t>
      </w:r>
      <w:bookmarkEnd w:id="35"/>
      <w:bookmarkEnd w:id="36"/>
      <w:bookmarkEnd w:id="37"/>
      <w:bookmarkEnd w:id="38"/>
      <w:r w:rsidR="00693FAB" w:rsidRPr="00817DCF">
        <w:t>Finansiering och externa medel</w:t>
      </w:r>
      <w:bookmarkEnd w:id="39"/>
    </w:p>
    <w:p w14:paraId="5BA7B4F9" w14:textId="208AA881" w:rsidR="00A367D5" w:rsidRDefault="008200EC" w:rsidP="00680698">
      <w:pPr>
        <w:spacing w:line="276" w:lineRule="auto"/>
        <w:rPr>
          <w:rFonts w:cstheme="minorHAnsi"/>
        </w:rPr>
      </w:pPr>
      <w:r w:rsidRPr="008200EC">
        <w:rPr>
          <w:rFonts w:cstheme="minorHAnsi"/>
        </w:rPr>
        <w:t>Tillväxtarbetet ska i hög grad nyttja internationella medel och EU-program. Landskapsregeringen stödjer arbetet med att ansöka om externa medel för utvecklingsinsatser, med målet att varje politikområde aktivt bidrar till att växla upp de åländska resurserna</w:t>
      </w:r>
      <w:r w:rsidR="00BC02E9">
        <w:rPr>
          <w:rFonts w:cstheme="minorHAnsi"/>
        </w:rPr>
        <w:t>.</w:t>
      </w:r>
      <w:r w:rsidR="00266D2C">
        <w:rPr>
          <w:rFonts w:cstheme="minorHAnsi"/>
        </w:rPr>
        <w:t xml:space="preserve"> Offentlig företagsfinansiering tillhandahålls genom näringsavdelningen.</w:t>
      </w:r>
    </w:p>
    <w:p w14:paraId="0931F973" w14:textId="77777777" w:rsidR="00145351" w:rsidRDefault="00145351" w:rsidP="00145351">
      <w:pPr>
        <w:spacing w:line="276" w:lineRule="auto"/>
        <w:rPr>
          <w:rFonts w:cstheme="minorHAnsi"/>
        </w:rPr>
      </w:pPr>
    </w:p>
    <w:p w14:paraId="5D3B59EA" w14:textId="77777777" w:rsidR="00145351" w:rsidRDefault="00145351" w:rsidP="00145351">
      <w:pPr>
        <w:spacing w:line="276" w:lineRule="auto"/>
        <w:rPr>
          <w:rFonts w:cstheme="minorHAnsi"/>
          <w:b/>
          <w:bCs/>
        </w:rPr>
      </w:pPr>
      <w:r w:rsidRPr="00B84428">
        <w:rPr>
          <w:rFonts w:cstheme="minorHAnsi"/>
          <w:b/>
          <w:bCs/>
        </w:rPr>
        <w:t>Företagsstöd</w:t>
      </w:r>
    </w:p>
    <w:p w14:paraId="3C24F95F" w14:textId="77777777" w:rsidR="0008182E" w:rsidRDefault="00145351" w:rsidP="00145351">
      <w:pPr>
        <w:spacing w:line="276" w:lineRule="auto"/>
        <w:rPr>
          <w:rFonts w:cstheme="minorHAnsi"/>
        </w:rPr>
      </w:pPr>
      <w:r>
        <w:rPr>
          <w:rFonts w:cstheme="minorHAnsi"/>
        </w:rPr>
        <w:t>Som komplement till de EU</w:t>
      </w:r>
      <w:r w:rsidR="00243B1B">
        <w:rPr>
          <w:rFonts w:cstheme="minorHAnsi"/>
        </w:rPr>
        <w:t>-</w:t>
      </w:r>
      <w:r>
        <w:rPr>
          <w:rFonts w:cstheme="minorHAnsi"/>
        </w:rPr>
        <w:t>medfinansierade program</w:t>
      </w:r>
      <w:r w:rsidR="00243B1B">
        <w:rPr>
          <w:rFonts w:cstheme="minorHAnsi"/>
        </w:rPr>
        <w:t>men</w:t>
      </w:r>
      <w:r>
        <w:rPr>
          <w:rFonts w:cstheme="minorHAnsi"/>
        </w:rPr>
        <w:t xml:space="preserve"> stöder landskapsregeringen enskilda företags internationalisering tillväxt och utveckling med medel ur den årliga budgeten. </w:t>
      </w:r>
      <w:r w:rsidRPr="0000691F">
        <w:rPr>
          <w:rFonts w:cstheme="minorHAnsi"/>
        </w:rPr>
        <w:t>Stöden riktar sig till både befintliga och nystartade företag med tillväxtpotential</w:t>
      </w:r>
      <w:r>
        <w:rPr>
          <w:rFonts w:cstheme="minorHAnsi"/>
        </w:rPr>
        <w:t xml:space="preserve"> och </w:t>
      </w:r>
      <w:r w:rsidRPr="0000691F">
        <w:rPr>
          <w:rFonts w:cstheme="minorHAnsi"/>
        </w:rPr>
        <w:t xml:space="preserve">är avsedda för utvecklingsinsatser och investeringar som stärker företagets framtida konkurrenskraft. De är inte avsedda att användas som stöd till </w:t>
      </w:r>
      <w:r w:rsidRPr="0000691F">
        <w:rPr>
          <w:rFonts w:cstheme="minorHAnsi"/>
        </w:rPr>
        <w:lastRenderedPageBreak/>
        <w:t>företag med ekonomiska svårigheter eller för att täcka löpande driftkostnader.</w:t>
      </w:r>
      <w:r>
        <w:rPr>
          <w:rFonts w:cstheme="minorHAnsi"/>
        </w:rPr>
        <w:t xml:space="preserve"> Majoriteten av dessa stöd är riktade till företagen som </w:t>
      </w:r>
      <w:r w:rsidRPr="004D0C74">
        <w:rPr>
          <w:rFonts w:cstheme="minorHAnsi"/>
        </w:rPr>
        <w:t xml:space="preserve">lönsamt </w:t>
      </w:r>
      <w:proofErr w:type="gramStart"/>
      <w:r w:rsidRPr="004D0C74">
        <w:rPr>
          <w:rFonts w:cstheme="minorHAnsi"/>
        </w:rPr>
        <w:t>producera</w:t>
      </w:r>
      <w:r>
        <w:rPr>
          <w:rFonts w:cstheme="minorHAnsi"/>
        </w:rPr>
        <w:t>r</w:t>
      </w:r>
      <w:r w:rsidRPr="004D0C74">
        <w:rPr>
          <w:rFonts w:cstheme="minorHAnsi"/>
        </w:rPr>
        <w:t xml:space="preserve"> varor</w:t>
      </w:r>
      <w:proofErr w:type="gramEnd"/>
      <w:r w:rsidRPr="004D0C74">
        <w:rPr>
          <w:rFonts w:cstheme="minorHAnsi"/>
        </w:rPr>
        <w:t xml:space="preserve"> och tjänster med inriktning mot exportmarknader.</w:t>
      </w:r>
      <w:r w:rsidR="0008182E">
        <w:rPr>
          <w:rFonts w:cstheme="minorHAnsi"/>
        </w:rPr>
        <w:t xml:space="preserve"> </w:t>
      </w:r>
    </w:p>
    <w:p w14:paraId="41C79343" w14:textId="77777777" w:rsidR="0008182E" w:rsidRDefault="0008182E" w:rsidP="00145351">
      <w:pPr>
        <w:spacing w:line="276" w:lineRule="auto"/>
        <w:rPr>
          <w:rFonts w:cstheme="minorHAnsi"/>
        </w:rPr>
      </w:pPr>
    </w:p>
    <w:p w14:paraId="48F54C20" w14:textId="717F7565" w:rsidR="00145351" w:rsidRDefault="0008182E" w:rsidP="00145351">
      <w:pPr>
        <w:spacing w:line="276" w:lineRule="auto"/>
        <w:rPr>
          <w:rFonts w:cstheme="minorHAnsi"/>
        </w:rPr>
      </w:pPr>
      <w:r>
        <w:rPr>
          <w:rFonts w:cstheme="minorHAnsi"/>
        </w:rPr>
        <w:t>För att ge expansiva åländska företag möjlighet att delta i större exportsatsningar eller utvecklingsprojekt som ofta genomförs tillsammans med forsknings- och utvecklingsaktörer med finansiering från Business Finland kan landskapsregeringen bevilja stöd till de åländska företagen på samma villkor som deltagande finländska företag.</w:t>
      </w:r>
    </w:p>
    <w:p w14:paraId="05764849" w14:textId="77777777" w:rsidR="00145351" w:rsidRDefault="00145351" w:rsidP="00145351">
      <w:pPr>
        <w:spacing w:line="276" w:lineRule="auto"/>
        <w:rPr>
          <w:rFonts w:cstheme="minorHAnsi"/>
        </w:rPr>
      </w:pPr>
    </w:p>
    <w:p w14:paraId="25BFD823" w14:textId="77777777" w:rsidR="00145351" w:rsidRDefault="00145351" w:rsidP="00145351">
      <w:pPr>
        <w:spacing w:line="276" w:lineRule="auto"/>
        <w:rPr>
          <w:rFonts w:cstheme="minorHAnsi"/>
        </w:rPr>
      </w:pPr>
      <w:r>
        <w:rPr>
          <w:rFonts w:cstheme="minorHAnsi"/>
        </w:rPr>
        <w:t xml:space="preserve">På portalen </w:t>
      </w:r>
      <w:hyperlink r:id="rId18" w:history="1">
        <w:r w:rsidRPr="00484DF7">
          <w:rPr>
            <w:rStyle w:val="Hyperlnk"/>
            <w:rFonts w:cstheme="minorHAnsi"/>
          </w:rPr>
          <w:t>www.stöd.ax</w:t>
        </w:r>
      </w:hyperlink>
      <w:r>
        <w:rPr>
          <w:rFonts w:cstheme="minorHAnsi"/>
        </w:rPr>
        <w:t xml:space="preserve"> har landskapsregeringen samlat information om vilka stöd som finnas aktuella, vilka krav som gäller för att kunna erhålla ett stöd samt hur ett stöd kan sökas. </w:t>
      </w:r>
    </w:p>
    <w:p w14:paraId="4BD3725B" w14:textId="77777777" w:rsidR="00145351" w:rsidRDefault="00145351" w:rsidP="00145351">
      <w:pPr>
        <w:spacing w:line="276" w:lineRule="auto"/>
        <w:rPr>
          <w:rFonts w:cstheme="minorHAnsi"/>
        </w:rPr>
      </w:pPr>
    </w:p>
    <w:p w14:paraId="09D6FD61" w14:textId="3A93158D" w:rsidR="00145351" w:rsidRPr="00B84428" w:rsidRDefault="00145351" w:rsidP="00145351">
      <w:pPr>
        <w:spacing w:line="276" w:lineRule="auto"/>
        <w:rPr>
          <w:rFonts w:cstheme="minorHAnsi"/>
          <w:b/>
          <w:bCs/>
        </w:rPr>
      </w:pPr>
      <w:proofErr w:type="spellStart"/>
      <w:r w:rsidRPr="00B84428">
        <w:rPr>
          <w:rFonts w:cstheme="minorHAnsi"/>
          <w:b/>
          <w:bCs/>
        </w:rPr>
        <w:t>Finnvera</w:t>
      </w:r>
      <w:proofErr w:type="spellEnd"/>
      <w:r w:rsidR="00243B1B">
        <w:rPr>
          <w:rFonts w:cstheme="minorHAnsi"/>
          <w:b/>
          <w:bCs/>
        </w:rPr>
        <w:t>; lån och garantier</w:t>
      </w:r>
    </w:p>
    <w:p w14:paraId="17C3306E" w14:textId="77777777" w:rsidR="00145351" w:rsidRDefault="00145351" w:rsidP="00145351">
      <w:pPr>
        <w:spacing w:line="276" w:lineRule="auto"/>
        <w:rPr>
          <w:rFonts w:cstheme="minorHAnsi"/>
        </w:rPr>
      </w:pPr>
      <w:proofErr w:type="spellStart"/>
      <w:r w:rsidRPr="00B84428">
        <w:rPr>
          <w:rFonts w:cstheme="minorHAnsi"/>
        </w:rPr>
        <w:t>Finnvera</w:t>
      </w:r>
      <w:proofErr w:type="spellEnd"/>
      <w:r w:rsidRPr="00B84428">
        <w:rPr>
          <w:rFonts w:cstheme="minorHAnsi"/>
        </w:rPr>
        <w:t xml:space="preserve"> är en statsägd specialfinansiär och Finlands officiella exportgarantiinstitut, Export Credit Agency (ECA). </w:t>
      </w:r>
      <w:proofErr w:type="spellStart"/>
      <w:r w:rsidRPr="00B84428">
        <w:rPr>
          <w:rFonts w:cstheme="minorHAnsi"/>
        </w:rPr>
        <w:t>Finnvera</w:t>
      </w:r>
      <w:proofErr w:type="spellEnd"/>
      <w:r w:rsidRPr="00B84428">
        <w:rPr>
          <w:rFonts w:cstheme="minorHAnsi"/>
        </w:rPr>
        <w:t xml:space="preserve"> erbjuder finansiering för etablering, tillväxt och internationalisering av företagsverksamhet och för skydd mot exportrisker genom olika lån, borgen och exportgarantier. </w:t>
      </w:r>
    </w:p>
    <w:p w14:paraId="3625BCA9" w14:textId="77777777" w:rsidR="00145351" w:rsidRPr="00B84428" w:rsidRDefault="00145351" w:rsidP="00145351">
      <w:pPr>
        <w:spacing w:line="276" w:lineRule="auto"/>
        <w:rPr>
          <w:rFonts w:cstheme="minorHAnsi"/>
        </w:rPr>
      </w:pPr>
    </w:p>
    <w:p w14:paraId="60C36AEC" w14:textId="77777777" w:rsidR="00145351" w:rsidRDefault="00145351" w:rsidP="00145351">
      <w:pPr>
        <w:spacing w:line="276" w:lineRule="auto"/>
        <w:rPr>
          <w:rFonts w:cstheme="minorHAnsi"/>
        </w:rPr>
      </w:pPr>
      <w:r w:rsidRPr="00B84428">
        <w:rPr>
          <w:rFonts w:cstheme="minorHAnsi"/>
        </w:rPr>
        <w:t xml:space="preserve">Landskapsregeringen har ett samarbetsavtal med </w:t>
      </w:r>
      <w:proofErr w:type="spellStart"/>
      <w:r w:rsidRPr="00B84428">
        <w:rPr>
          <w:rFonts w:cstheme="minorHAnsi"/>
        </w:rPr>
        <w:t>Finnvera</w:t>
      </w:r>
      <w:proofErr w:type="spellEnd"/>
      <w:r w:rsidRPr="00B84428">
        <w:rPr>
          <w:rFonts w:cstheme="minorHAnsi"/>
        </w:rPr>
        <w:t xml:space="preserve"> som möjliggör även för åländska företag att söka olika former av finansiering. Om ett åländskt företag vill ansöka om finansiering från </w:t>
      </w:r>
      <w:proofErr w:type="spellStart"/>
      <w:r w:rsidRPr="00B84428">
        <w:rPr>
          <w:rFonts w:cstheme="minorHAnsi"/>
        </w:rPr>
        <w:t>Finnvera</w:t>
      </w:r>
      <w:proofErr w:type="spellEnd"/>
      <w:r w:rsidRPr="00B84428">
        <w:rPr>
          <w:rFonts w:cstheme="minorHAnsi"/>
        </w:rPr>
        <w:t xml:space="preserve"> ska</w:t>
      </w:r>
      <w:r>
        <w:rPr>
          <w:rFonts w:cstheme="minorHAnsi"/>
        </w:rPr>
        <w:t xml:space="preserve"> företaget</w:t>
      </w:r>
      <w:r w:rsidRPr="00B84428">
        <w:rPr>
          <w:rFonts w:cstheme="minorHAnsi"/>
        </w:rPr>
        <w:t xml:space="preserve"> </w:t>
      </w:r>
      <w:r>
        <w:rPr>
          <w:rFonts w:cstheme="minorHAnsi"/>
        </w:rPr>
        <w:t>i första hand kontakta sin aktuella bank för att närmare diskutera villkor och förutsättningar och därefter la</w:t>
      </w:r>
      <w:r w:rsidRPr="00B84428">
        <w:rPr>
          <w:rFonts w:cstheme="minorHAnsi"/>
        </w:rPr>
        <w:t xml:space="preserve">ndskapsregeringen för att få det särskilda förord som krävs för finansiering från </w:t>
      </w:r>
      <w:proofErr w:type="spellStart"/>
      <w:r w:rsidRPr="00B84428">
        <w:rPr>
          <w:rFonts w:cstheme="minorHAnsi"/>
        </w:rPr>
        <w:t>Finnvera</w:t>
      </w:r>
      <w:proofErr w:type="spellEnd"/>
      <w:r w:rsidRPr="00B84428">
        <w:rPr>
          <w:rFonts w:cstheme="minorHAnsi"/>
        </w:rPr>
        <w:t>.</w:t>
      </w:r>
    </w:p>
    <w:p w14:paraId="015138A4" w14:textId="77777777" w:rsidR="00B533A3" w:rsidRDefault="00B533A3" w:rsidP="00145351">
      <w:pPr>
        <w:spacing w:line="276" w:lineRule="auto"/>
        <w:rPr>
          <w:rFonts w:cstheme="minorHAnsi"/>
        </w:rPr>
      </w:pPr>
    </w:p>
    <w:p w14:paraId="4903F974" w14:textId="40B33C7D" w:rsidR="00B533A3" w:rsidRPr="00B533A3" w:rsidRDefault="00B533A3" w:rsidP="00145351">
      <w:pPr>
        <w:spacing w:line="276" w:lineRule="auto"/>
        <w:rPr>
          <w:rFonts w:cstheme="minorHAnsi"/>
          <w:b/>
          <w:bCs/>
        </w:rPr>
      </w:pPr>
      <w:r w:rsidRPr="006143EE">
        <w:rPr>
          <w:rFonts w:cstheme="minorHAnsi"/>
          <w:b/>
          <w:bCs/>
        </w:rPr>
        <w:t>ERUF och ESF</w:t>
      </w:r>
    </w:p>
    <w:p w14:paraId="6BB1023A" w14:textId="087B5912" w:rsidR="006143EE" w:rsidRDefault="006143EE" w:rsidP="006143EE">
      <w:pPr>
        <w:spacing w:line="276" w:lineRule="auto"/>
        <w:rPr>
          <w:rFonts w:cstheme="minorHAnsi"/>
        </w:rPr>
      </w:pPr>
      <w:r>
        <w:rPr>
          <w:rFonts w:cstheme="minorHAnsi"/>
        </w:rPr>
        <w:t xml:space="preserve">Inom ramen för Ålands strukturfondsprogram 2021 - 2027 med finansiering från </w:t>
      </w:r>
      <w:proofErr w:type="gramStart"/>
      <w:r>
        <w:rPr>
          <w:rFonts w:cstheme="minorHAnsi"/>
        </w:rPr>
        <w:t>Europeiska</w:t>
      </w:r>
      <w:proofErr w:type="gramEnd"/>
      <w:r>
        <w:rPr>
          <w:rFonts w:cstheme="minorHAnsi"/>
        </w:rPr>
        <w:t xml:space="preserve"> regionalfonden, ERUF samt Europeiska socialfonden ESF+ stöder landskapsregeringen entreprenörskap, digital utveckling och innovation samt kompetensfrämjande åtgärder.</w:t>
      </w:r>
    </w:p>
    <w:p w14:paraId="00AF6775" w14:textId="77777777" w:rsidR="006143EE" w:rsidRDefault="006143EE" w:rsidP="006143EE">
      <w:pPr>
        <w:spacing w:line="276" w:lineRule="auto"/>
        <w:rPr>
          <w:rFonts w:cstheme="minorHAnsi"/>
        </w:rPr>
      </w:pPr>
    </w:p>
    <w:p w14:paraId="642094B2" w14:textId="18FF356F" w:rsidR="006143EE" w:rsidRDefault="006143EE" w:rsidP="006143EE">
      <w:pPr>
        <w:spacing w:line="276" w:lineRule="auto"/>
        <w:rPr>
          <w:rFonts w:cstheme="minorHAnsi"/>
        </w:rPr>
      </w:pPr>
      <w:r>
        <w:rPr>
          <w:rFonts w:cstheme="minorHAnsi"/>
        </w:rPr>
        <w:t>Målsättningen med ERUF är att stöda nyetablering av företag, öka konkurrenskraft och internationalisering, främja återhämtning efter covid-19 pandemin samt att stärka tillväxt och innovationsarbetet i företagen. Målsättningen med ESF+ är att stöda individer som är utanför arbetskraftsmarknaden att återvända eller ta sig in på arbetsmarknaden, att minska risken för marginalisering och att främja återhämtning efter Covid 19 pandemin samt stöda ett fortsatt livslångt lärande. Fondernas medel kan kanaliseras ut till det åländska samhället genom dels direkta företagsstöd dels i form av större utvecklingsprojekt.</w:t>
      </w:r>
    </w:p>
    <w:p w14:paraId="2FC610B8" w14:textId="77777777" w:rsidR="00E47093" w:rsidRDefault="00E47093" w:rsidP="006143EE">
      <w:pPr>
        <w:spacing w:line="276" w:lineRule="auto"/>
        <w:rPr>
          <w:rFonts w:cstheme="minorHAnsi"/>
        </w:rPr>
      </w:pPr>
    </w:p>
    <w:p w14:paraId="1572BBF2" w14:textId="70F41ED0" w:rsidR="00E47093" w:rsidRPr="00E47093" w:rsidRDefault="00E47093" w:rsidP="00E47093">
      <w:pPr>
        <w:spacing w:line="276" w:lineRule="auto"/>
        <w:rPr>
          <w:rFonts w:cstheme="minorHAnsi"/>
          <w:b/>
          <w:bCs/>
        </w:rPr>
      </w:pPr>
      <w:r w:rsidRPr="00E47093">
        <w:rPr>
          <w:rFonts w:cstheme="minorHAnsi"/>
          <w:b/>
          <w:bCs/>
        </w:rPr>
        <w:lastRenderedPageBreak/>
        <w:t>EU:s långtidsbudget 2028 - 2034</w:t>
      </w:r>
    </w:p>
    <w:p w14:paraId="245940F3" w14:textId="7072B0BD" w:rsidR="00E47093" w:rsidRDefault="00E47093" w:rsidP="00E47093">
      <w:pPr>
        <w:spacing w:line="276" w:lineRule="auto"/>
        <w:rPr>
          <w:rFonts w:cstheme="minorHAnsi"/>
        </w:rPr>
      </w:pPr>
      <w:r w:rsidRPr="00E47093">
        <w:rPr>
          <w:rFonts w:cstheme="minorHAnsi"/>
        </w:rPr>
        <w:t xml:space="preserve">Beredningen av nästa långtidsbudget </w:t>
      </w:r>
      <w:r>
        <w:rPr>
          <w:rFonts w:cstheme="minorHAnsi"/>
        </w:rPr>
        <w:t xml:space="preserve">med tillhörande lagstiftning </w:t>
      </w:r>
      <w:r w:rsidRPr="00E47093">
        <w:rPr>
          <w:rFonts w:cstheme="minorHAnsi"/>
        </w:rPr>
        <w:t>pågår. Reformen innebär en strukturell förändring av EU:s budgetsystem med syfte att minska antalet finansieringsinstrument, samordna tidigare separata stödformer och stärka den resultatbaserade styrningen. Europeiska kommissionen lyfter särskilt fram konkurrenskraft, säkerhet, digitalisering och grön omställning som prioriterade områden för nästa programperiod, samt att EU-budgeten behöver vara mer flexibel för att kunna hantera plötsliga förändringar i omvärlden.</w:t>
      </w:r>
    </w:p>
    <w:p w14:paraId="300BFD54" w14:textId="77777777" w:rsidR="00E47093" w:rsidRDefault="00E47093" w:rsidP="00E47093">
      <w:pPr>
        <w:spacing w:line="276" w:lineRule="auto"/>
        <w:rPr>
          <w:rFonts w:cstheme="minorHAnsi"/>
        </w:rPr>
      </w:pPr>
    </w:p>
    <w:p w14:paraId="0CEEEEFB" w14:textId="5BD7335D" w:rsidR="00E47093" w:rsidRDefault="00E47093" w:rsidP="00E47093">
      <w:pPr>
        <w:spacing w:line="276" w:lineRule="auto"/>
        <w:rPr>
          <w:rFonts w:cstheme="minorHAnsi"/>
        </w:rPr>
      </w:pPr>
      <w:r>
        <w:rPr>
          <w:rFonts w:cstheme="minorHAnsi"/>
        </w:rPr>
        <w:t>Landskapsregeringen bereder utformningen av de åländska insatserna som föreslås delfinansieras med EU-medel.</w:t>
      </w:r>
      <w:r w:rsidR="00AA09B8">
        <w:rPr>
          <w:rFonts w:cstheme="minorHAnsi"/>
        </w:rPr>
        <w:t xml:space="preserve"> Det kommer att utgöra viktiga tillskott till finansieringen av tillväxtåtgärder.</w:t>
      </w:r>
    </w:p>
    <w:p w14:paraId="5370477F" w14:textId="1782106D" w:rsidR="00D5198B" w:rsidRPr="00B20054" w:rsidRDefault="00D5198B" w:rsidP="00680698">
      <w:pPr>
        <w:spacing w:line="276" w:lineRule="auto"/>
        <w:rPr>
          <w:rFonts w:cstheme="minorHAnsi"/>
          <w:sz w:val="28"/>
          <w:szCs w:val="28"/>
        </w:rPr>
      </w:pPr>
    </w:p>
    <w:p w14:paraId="11414A30" w14:textId="167CDCB8" w:rsidR="00D5198B" w:rsidRPr="00817DCF" w:rsidRDefault="00D5198B" w:rsidP="00817DCF">
      <w:pPr>
        <w:pStyle w:val="Rubrik2"/>
      </w:pPr>
      <w:bookmarkStart w:id="40" w:name="_Toc207891438"/>
      <w:bookmarkStart w:id="41" w:name="_Toc214925651"/>
      <w:bookmarkStart w:id="42" w:name="_Toc215082581"/>
      <w:bookmarkStart w:id="43" w:name="_Toc229986808"/>
      <w:r w:rsidRPr="00817DCF">
        <w:t xml:space="preserve">6. </w:t>
      </w:r>
      <w:bookmarkEnd w:id="40"/>
      <w:bookmarkEnd w:id="41"/>
      <w:bookmarkEnd w:id="42"/>
      <w:r w:rsidR="008200EC" w:rsidRPr="00817DCF">
        <w:t>Uppföljning och organisering</w:t>
      </w:r>
      <w:bookmarkEnd w:id="43"/>
    </w:p>
    <w:p w14:paraId="79D04C4B" w14:textId="3122CE27" w:rsidR="00C70820" w:rsidRDefault="00C70820" w:rsidP="008200EC">
      <w:pPr>
        <w:spacing w:line="276" w:lineRule="auto"/>
        <w:rPr>
          <w:rFonts w:eastAsia="Times New Roman" w:cstheme="minorHAnsi"/>
          <w:lang w:eastAsia="sv-FI"/>
        </w:rPr>
      </w:pPr>
      <w:r>
        <w:rPr>
          <w:rFonts w:eastAsia="Times New Roman" w:cstheme="minorHAnsi"/>
          <w:lang w:eastAsia="sv-FI"/>
        </w:rPr>
        <w:t>Ti</w:t>
      </w:r>
      <w:r w:rsidRPr="00C70820">
        <w:rPr>
          <w:rFonts w:eastAsia="Times New Roman" w:cstheme="minorHAnsi"/>
          <w:lang w:eastAsia="sv-FI"/>
        </w:rPr>
        <w:t>llväxtpolitikens målbild är komplicerad och omfattar politikområden som normalt inte brukar betraktas som något som har med företagsutvecklin</w:t>
      </w:r>
      <w:r w:rsidR="0056782A">
        <w:rPr>
          <w:rFonts w:eastAsia="Times New Roman" w:cstheme="minorHAnsi"/>
          <w:lang w:eastAsia="sv-FI"/>
        </w:rPr>
        <w:t>g</w:t>
      </w:r>
      <w:r w:rsidRPr="00C70820">
        <w:rPr>
          <w:rFonts w:eastAsia="Times New Roman" w:cstheme="minorHAnsi"/>
          <w:lang w:eastAsia="sv-FI"/>
        </w:rPr>
        <w:t xml:space="preserve"> göra. </w:t>
      </w:r>
      <w:r w:rsidR="00450C6A" w:rsidRPr="00450C6A">
        <w:rPr>
          <w:rFonts w:eastAsia="Times New Roman" w:cstheme="minorHAnsi"/>
          <w:lang w:eastAsia="sv-FI"/>
        </w:rPr>
        <w:t>En fungerande näringspolitisk ”målbild” behöver därför beakta för näringslivet viktiga behov även inom andra politikområden. Politiken behöver med andra ord vara sektorövergripande.</w:t>
      </w:r>
    </w:p>
    <w:p w14:paraId="2B71303C" w14:textId="77777777" w:rsidR="00C70820" w:rsidRDefault="00C70820" w:rsidP="008200EC">
      <w:pPr>
        <w:spacing w:line="276" w:lineRule="auto"/>
        <w:rPr>
          <w:rFonts w:eastAsia="Times New Roman" w:cstheme="minorHAnsi"/>
          <w:lang w:eastAsia="sv-FI"/>
        </w:rPr>
      </w:pPr>
    </w:p>
    <w:p w14:paraId="20C8F782" w14:textId="470BD182" w:rsidR="008200EC" w:rsidRDefault="008200EC" w:rsidP="008200EC">
      <w:pPr>
        <w:spacing w:line="276" w:lineRule="auto"/>
        <w:rPr>
          <w:rFonts w:eastAsia="Times New Roman" w:cstheme="minorHAnsi"/>
          <w:lang w:eastAsia="sv-FI"/>
        </w:rPr>
      </w:pPr>
      <w:r w:rsidRPr="008200EC">
        <w:rPr>
          <w:rFonts w:eastAsia="Times New Roman" w:cstheme="minorHAnsi"/>
          <w:lang w:eastAsia="sv-FI"/>
        </w:rPr>
        <w:t>I enlighet med behovet av ett långsiktigt engagemang föreslår landskapsregeringen följande organisering av tillväxtarbetet:</w:t>
      </w:r>
    </w:p>
    <w:p w14:paraId="2B80AF7A" w14:textId="77777777" w:rsidR="000D3CAA" w:rsidRPr="008200EC" w:rsidRDefault="000D3CAA" w:rsidP="008200EC">
      <w:pPr>
        <w:spacing w:line="276" w:lineRule="auto"/>
        <w:rPr>
          <w:rFonts w:eastAsia="Times New Roman" w:cstheme="minorHAnsi"/>
          <w:lang w:eastAsia="sv-FI"/>
        </w:rPr>
      </w:pPr>
    </w:p>
    <w:p w14:paraId="4A6668B6" w14:textId="620169C1" w:rsidR="000D3CAA" w:rsidRPr="00E36674" w:rsidRDefault="004E7371" w:rsidP="00757A3E">
      <w:pPr>
        <w:numPr>
          <w:ilvl w:val="0"/>
          <w:numId w:val="6"/>
        </w:numPr>
        <w:spacing w:line="276" w:lineRule="auto"/>
        <w:rPr>
          <w:rFonts w:eastAsia="Times New Roman" w:cstheme="minorHAnsi"/>
          <w:b/>
          <w:bCs/>
          <w:lang w:eastAsia="sv-FI"/>
        </w:rPr>
      </w:pPr>
      <w:r>
        <w:rPr>
          <w:rFonts w:eastAsia="Times New Roman" w:cstheme="minorHAnsi"/>
          <w:b/>
          <w:bCs/>
          <w:lang w:eastAsia="sv-FI"/>
        </w:rPr>
        <w:t>Ansvar</w:t>
      </w:r>
      <w:r w:rsidR="00E36674">
        <w:rPr>
          <w:rFonts w:eastAsia="Times New Roman" w:cstheme="minorHAnsi"/>
          <w:lang w:eastAsia="sv-FI"/>
        </w:rPr>
        <w:t xml:space="preserve">: Näringsavdelningen </w:t>
      </w:r>
      <w:r w:rsidR="00853A6E">
        <w:rPr>
          <w:rFonts w:eastAsia="Times New Roman" w:cstheme="minorHAnsi"/>
          <w:lang w:eastAsia="sv-FI"/>
        </w:rPr>
        <w:t>får ansvar</w:t>
      </w:r>
      <w:r w:rsidR="00450C6A">
        <w:rPr>
          <w:rFonts w:eastAsia="Times New Roman" w:cstheme="minorHAnsi"/>
          <w:lang w:eastAsia="sv-FI"/>
        </w:rPr>
        <w:t>et</w:t>
      </w:r>
      <w:r w:rsidR="00853A6E">
        <w:rPr>
          <w:rFonts w:eastAsia="Times New Roman" w:cstheme="minorHAnsi"/>
          <w:lang w:eastAsia="sv-FI"/>
        </w:rPr>
        <w:t xml:space="preserve"> att koordinera</w:t>
      </w:r>
      <w:r>
        <w:rPr>
          <w:rFonts w:eastAsia="Times New Roman" w:cstheme="minorHAnsi"/>
          <w:lang w:eastAsia="sv-FI"/>
        </w:rPr>
        <w:t xml:space="preserve"> </w:t>
      </w:r>
      <w:r w:rsidR="00853A6E">
        <w:rPr>
          <w:rFonts w:eastAsia="Times New Roman" w:cstheme="minorHAnsi"/>
          <w:lang w:eastAsia="sv-FI"/>
        </w:rPr>
        <w:t>tillväxtarbetet</w:t>
      </w:r>
      <w:r w:rsidR="00356094">
        <w:rPr>
          <w:rFonts w:eastAsia="Times New Roman" w:cstheme="minorHAnsi"/>
          <w:lang w:eastAsia="sv-FI"/>
        </w:rPr>
        <w:t xml:space="preserve">. </w:t>
      </w:r>
    </w:p>
    <w:p w14:paraId="639E2AF4" w14:textId="2D4FED0C" w:rsidR="000D3CAA" w:rsidRDefault="000D3CAA" w:rsidP="00757A3E">
      <w:pPr>
        <w:numPr>
          <w:ilvl w:val="0"/>
          <w:numId w:val="6"/>
        </w:numPr>
        <w:spacing w:line="276" w:lineRule="auto"/>
        <w:rPr>
          <w:rFonts w:eastAsia="Times New Roman" w:cstheme="minorHAnsi"/>
          <w:lang w:eastAsia="sv-FI"/>
        </w:rPr>
      </w:pPr>
      <w:r w:rsidRPr="00E36674">
        <w:rPr>
          <w:rFonts w:eastAsia="Times New Roman" w:cstheme="minorHAnsi"/>
          <w:b/>
          <w:bCs/>
          <w:lang w:eastAsia="sv-FI"/>
        </w:rPr>
        <w:t>Tillväxtmeddelande:</w:t>
      </w:r>
      <w:r>
        <w:rPr>
          <w:rFonts w:eastAsia="Times New Roman" w:cstheme="minorHAnsi"/>
          <w:lang w:eastAsia="sv-FI"/>
        </w:rPr>
        <w:t xml:space="preserve"> Ett tillväxtmeddelande ska tas fram och presenteras i lagtinget varje mandatperiod</w:t>
      </w:r>
      <w:r w:rsidR="00E36674">
        <w:rPr>
          <w:rFonts w:eastAsia="Times New Roman" w:cstheme="minorHAnsi"/>
          <w:lang w:eastAsia="sv-FI"/>
        </w:rPr>
        <w:t xml:space="preserve">. </w:t>
      </w:r>
    </w:p>
    <w:p w14:paraId="51A73CE7" w14:textId="2A39D787" w:rsidR="00731FE0" w:rsidRPr="000D3CAA" w:rsidRDefault="001E4B66" w:rsidP="00757A3E">
      <w:pPr>
        <w:numPr>
          <w:ilvl w:val="0"/>
          <w:numId w:val="6"/>
        </w:numPr>
        <w:spacing w:line="276" w:lineRule="auto"/>
        <w:rPr>
          <w:rFonts w:eastAsia="Times New Roman" w:cstheme="minorHAnsi"/>
          <w:lang w:eastAsia="sv-FI"/>
        </w:rPr>
      </w:pPr>
      <w:r>
        <w:rPr>
          <w:rFonts w:eastAsia="Times New Roman" w:cstheme="minorHAnsi"/>
          <w:b/>
          <w:bCs/>
          <w:lang w:eastAsia="sv-FI"/>
        </w:rPr>
        <w:t>A</w:t>
      </w:r>
      <w:r w:rsidR="00BF50DA">
        <w:rPr>
          <w:rFonts w:eastAsia="Times New Roman" w:cstheme="minorHAnsi"/>
          <w:b/>
          <w:bCs/>
          <w:lang w:eastAsia="sv-FI"/>
        </w:rPr>
        <w:t>naly</w:t>
      </w:r>
      <w:r>
        <w:rPr>
          <w:rFonts w:eastAsia="Times New Roman" w:cstheme="minorHAnsi"/>
          <w:b/>
          <w:bCs/>
          <w:lang w:eastAsia="sv-FI"/>
        </w:rPr>
        <w:t>sgruppen</w:t>
      </w:r>
      <w:r w:rsidR="004265BB">
        <w:rPr>
          <w:rFonts w:eastAsia="Times New Roman" w:cstheme="minorHAnsi"/>
          <w:b/>
          <w:bCs/>
          <w:lang w:eastAsia="sv-FI"/>
        </w:rPr>
        <w:t>:</w:t>
      </w:r>
      <w:r w:rsidR="004265BB">
        <w:rPr>
          <w:rFonts w:eastAsia="Times New Roman" w:cstheme="minorHAnsi"/>
          <w:lang w:eastAsia="sv-FI"/>
        </w:rPr>
        <w:t xml:space="preserve"> En årlig </w:t>
      </w:r>
      <w:r w:rsidR="00073E45">
        <w:rPr>
          <w:rFonts w:eastAsia="Times New Roman" w:cstheme="minorHAnsi"/>
          <w:lang w:eastAsia="sv-FI"/>
        </w:rPr>
        <w:t>gemensam genomgån</w:t>
      </w:r>
      <w:r w:rsidR="004265BB">
        <w:rPr>
          <w:rFonts w:eastAsia="Times New Roman" w:cstheme="minorHAnsi"/>
          <w:lang w:eastAsia="sv-FI"/>
        </w:rPr>
        <w:t xml:space="preserve">g av </w:t>
      </w:r>
      <w:r w:rsidR="00073E45">
        <w:rPr>
          <w:rFonts w:eastAsia="Times New Roman" w:cstheme="minorHAnsi"/>
          <w:lang w:eastAsia="sv-FI"/>
        </w:rPr>
        <w:t>konjunkturläget</w:t>
      </w:r>
      <w:r w:rsidR="004265BB">
        <w:rPr>
          <w:rFonts w:eastAsia="Times New Roman" w:cstheme="minorHAnsi"/>
          <w:lang w:eastAsia="sv-FI"/>
        </w:rPr>
        <w:t xml:space="preserve"> med</w:t>
      </w:r>
      <w:r>
        <w:rPr>
          <w:rFonts w:eastAsia="Times New Roman" w:cstheme="minorHAnsi"/>
          <w:lang w:eastAsia="sv-FI"/>
        </w:rPr>
        <w:t xml:space="preserve"> </w:t>
      </w:r>
      <w:r w:rsidR="004265BB">
        <w:rPr>
          <w:rFonts w:eastAsia="Times New Roman" w:cstheme="minorHAnsi"/>
          <w:lang w:eastAsia="sv-FI"/>
        </w:rPr>
        <w:t>relevanta representanter från näringsliv och myndigheter</w:t>
      </w:r>
      <w:r>
        <w:rPr>
          <w:rFonts w:eastAsia="Times New Roman" w:cstheme="minorHAnsi"/>
          <w:lang w:eastAsia="sv-FI"/>
        </w:rPr>
        <w:t xml:space="preserve">. Vid behov också diskutera </w:t>
      </w:r>
      <w:r w:rsidR="00B4351B">
        <w:rPr>
          <w:rFonts w:eastAsia="Times New Roman" w:cstheme="minorHAnsi"/>
          <w:lang w:eastAsia="sv-FI"/>
        </w:rPr>
        <w:t xml:space="preserve">nödvändiga initiativ och förslag. </w:t>
      </w:r>
    </w:p>
    <w:p w14:paraId="58CC01C1" w14:textId="1BE84775" w:rsidR="008200EC" w:rsidRPr="00BD0B37" w:rsidRDefault="008200EC" w:rsidP="00757A3E">
      <w:pPr>
        <w:numPr>
          <w:ilvl w:val="0"/>
          <w:numId w:val="6"/>
        </w:numPr>
        <w:spacing w:line="276" w:lineRule="auto"/>
        <w:rPr>
          <w:rFonts w:eastAsia="Times New Roman" w:cstheme="minorHAnsi"/>
          <w:lang w:eastAsia="sv-FI"/>
        </w:rPr>
      </w:pPr>
      <w:r w:rsidRPr="00BD0B37">
        <w:rPr>
          <w:rFonts w:eastAsia="Times New Roman" w:cstheme="minorHAnsi"/>
          <w:b/>
          <w:bCs/>
          <w:lang w:eastAsia="sv-FI"/>
        </w:rPr>
        <w:t>Tillväxtkommission:</w:t>
      </w:r>
      <w:r w:rsidRPr="00BD0B37">
        <w:rPr>
          <w:rFonts w:eastAsia="Times New Roman" w:cstheme="minorHAnsi"/>
          <w:lang w:eastAsia="sv-FI"/>
        </w:rPr>
        <w:t xml:space="preserve"> En kommission bestående av representanter från näringslivet </w:t>
      </w:r>
      <w:r w:rsidR="00603064">
        <w:rPr>
          <w:rFonts w:eastAsia="Times New Roman" w:cstheme="minorHAnsi"/>
          <w:lang w:eastAsia="sv-FI"/>
        </w:rPr>
        <w:t xml:space="preserve">och akademi </w:t>
      </w:r>
      <w:r w:rsidRPr="00BD0B37">
        <w:rPr>
          <w:rFonts w:eastAsia="Times New Roman" w:cstheme="minorHAnsi"/>
          <w:lang w:eastAsia="sv-FI"/>
        </w:rPr>
        <w:t>som regelbundet ger råd och tar initiativ till tillväxtpolitiska förslag</w:t>
      </w:r>
      <w:r w:rsidR="00BD0B37" w:rsidRPr="00BD0B37">
        <w:rPr>
          <w:rFonts w:eastAsia="Times New Roman" w:cstheme="minorHAnsi"/>
          <w:lang w:eastAsia="sv-FI"/>
        </w:rPr>
        <w:t xml:space="preserve"> samt gör tillväxtkonsekvensbedömningar av</w:t>
      </w:r>
      <w:r w:rsidR="00BB24DD">
        <w:rPr>
          <w:rFonts w:eastAsia="Times New Roman" w:cstheme="minorHAnsi"/>
          <w:lang w:eastAsia="sv-FI"/>
        </w:rPr>
        <w:t xml:space="preserve"> förslag </w:t>
      </w:r>
      <w:r w:rsidR="00BD0B37" w:rsidRPr="00BD0B37">
        <w:rPr>
          <w:rFonts w:eastAsia="Times New Roman" w:cstheme="minorHAnsi"/>
          <w:lang w:eastAsia="sv-FI"/>
        </w:rPr>
        <w:t>och reformer.</w:t>
      </w:r>
    </w:p>
    <w:p w14:paraId="2D9A2A96" w14:textId="45866628" w:rsidR="008200EC" w:rsidRPr="00E36674" w:rsidRDefault="008200EC" w:rsidP="00757A3E">
      <w:pPr>
        <w:numPr>
          <w:ilvl w:val="0"/>
          <w:numId w:val="6"/>
        </w:numPr>
        <w:spacing w:line="276" w:lineRule="auto"/>
        <w:rPr>
          <w:rFonts w:eastAsia="Times New Roman" w:cstheme="minorHAnsi"/>
          <w:lang w:eastAsia="sv-FI"/>
        </w:rPr>
      </w:pPr>
      <w:r w:rsidRPr="008200EC">
        <w:rPr>
          <w:rFonts w:eastAsia="Times New Roman" w:cstheme="minorHAnsi"/>
          <w:b/>
          <w:bCs/>
          <w:lang w:eastAsia="sv-FI"/>
        </w:rPr>
        <w:t>Årlig uppföljning:</w:t>
      </w:r>
      <w:r w:rsidRPr="008200EC">
        <w:rPr>
          <w:rFonts w:eastAsia="Times New Roman" w:cstheme="minorHAnsi"/>
          <w:lang w:eastAsia="sv-FI"/>
        </w:rPr>
        <w:t xml:space="preserve"> Uppföljning av</w:t>
      </w:r>
      <w:r w:rsidR="003C2BFE">
        <w:rPr>
          <w:rFonts w:eastAsia="Times New Roman" w:cstheme="minorHAnsi"/>
          <w:lang w:eastAsia="sv-FI"/>
        </w:rPr>
        <w:t xml:space="preserve"> </w:t>
      </w:r>
      <w:r w:rsidR="005844BF">
        <w:rPr>
          <w:rFonts w:eastAsia="Times New Roman" w:cstheme="minorHAnsi"/>
          <w:lang w:eastAsia="sv-FI"/>
        </w:rPr>
        <w:t>nyckeltal</w:t>
      </w:r>
      <w:r w:rsidR="0028082E">
        <w:rPr>
          <w:rFonts w:eastAsia="Times New Roman" w:cstheme="minorHAnsi"/>
          <w:lang w:eastAsia="sv-FI"/>
        </w:rPr>
        <w:t xml:space="preserve"> </w:t>
      </w:r>
      <w:r w:rsidR="001E33E4">
        <w:rPr>
          <w:rFonts w:eastAsia="Times New Roman" w:cstheme="minorHAnsi"/>
          <w:lang w:eastAsia="sv-FI"/>
        </w:rPr>
        <w:t xml:space="preserve">(6.1) </w:t>
      </w:r>
      <w:r w:rsidR="00CB3944">
        <w:rPr>
          <w:rFonts w:eastAsia="Times New Roman" w:cstheme="minorHAnsi"/>
          <w:lang w:eastAsia="sv-FI"/>
        </w:rPr>
        <w:t>följs upp årligen</w:t>
      </w:r>
      <w:r w:rsidR="000D3CAA">
        <w:rPr>
          <w:rFonts w:eastAsia="Times New Roman" w:cstheme="minorHAnsi"/>
          <w:lang w:eastAsia="sv-FI"/>
        </w:rPr>
        <w:t>.</w:t>
      </w:r>
    </w:p>
    <w:p w14:paraId="43E424DF" w14:textId="77777777" w:rsidR="0054208E" w:rsidRPr="007D39AB" w:rsidRDefault="0054208E" w:rsidP="00817DCF">
      <w:pPr>
        <w:pStyle w:val="Rubrik3"/>
        <w:rPr>
          <w:sz w:val="20"/>
          <w:szCs w:val="20"/>
          <w:highlight w:val="yellow"/>
        </w:rPr>
      </w:pPr>
    </w:p>
    <w:p w14:paraId="49D4E1BE" w14:textId="1ADA4DB7" w:rsidR="008261EC" w:rsidRPr="007D39AB" w:rsidRDefault="00CB2ACA" w:rsidP="00817DCF">
      <w:pPr>
        <w:pStyle w:val="Rubrik3"/>
        <w:rPr>
          <w:sz w:val="20"/>
          <w:szCs w:val="20"/>
        </w:rPr>
      </w:pPr>
      <w:bookmarkStart w:id="44" w:name="_Toc229986809"/>
      <w:r w:rsidRPr="001A1850">
        <w:t>6.1. Nyckeltal för uppföljning</w:t>
      </w:r>
      <w:bookmarkEnd w:id="44"/>
      <w:r w:rsidR="00CC5342" w:rsidRPr="00817DCF">
        <w:br/>
      </w:r>
    </w:p>
    <w:p w14:paraId="47794BC9" w14:textId="53FA185F" w:rsidR="00814494" w:rsidRPr="00814494" w:rsidRDefault="00D10553" w:rsidP="00814494">
      <w:pPr>
        <w:rPr>
          <w:b/>
          <w:bCs/>
        </w:rPr>
      </w:pPr>
      <w:r w:rsidRPr="00D10553">
        <w:rPr>
          <w:b/>
          <w:bCs/>
        </w:rPr>
        <w:t>Pelare I: Exporten som motor</w:t>
      </w:r>
    </w:p>
    <w:p w14:paraId="5E6C1283" w14:textId="2756C967" w:rsidR="0059069D" w:rsidRPr="006124C9" w:rsidRDefault="00825463" w:rsidP="00A76A30">
      <w:pPr>
        <w:pStyle w:val="Liststycke"/>
        <w:numPr>
          <w:ilvl w:val="0"/>
          <w:numId w:val="7"/>
        </w:numPr>
        <w:spacing w:after="160" w:line="278" w:lineRule="auto"/>
      </w:pPr>
      <w:r w:rsidRPr="006124C9">
        <w:t xml:space="preserve">BNP per capita </w:t>
      </w:r>
    </w:p>
    <w:p w14:paraId="65613CF3" w14:textId="080AE5AB" w:rsidR="0059069D" w:rsidRDefault="0059069D" w:rsidP="00A76A30">
      <w:pPr>
        <w:pStyle w:val="Liststycke"/>
        <w:numPr>
          <w:ilvl w:val="0"/>
          <w:numId w:val="7"/>
        </w:numPr>
        <w:spacing w:after="160" w:line="278" w:lineRule="auto"/>
      </w:pPr>
      <w:r w:rsidRPr="006124C9">
        <w:t>Export</w:t>
      </w:r>
      <w:r w:rsidR="00814494">
        <w:t>intäkter per capita</w:t>
      </w:r>
    </w:p>
    <w:p w14:paraId="7683EA90" w14:textId="7A10BC11" w:rsidR="00052DBB" w:rsidRDefault="00052DBB" w:rsidP="00A76A30">
      <w:pPr>
        <w:pStyle w:val="Liststycke"/>
        <w:numPr>
          <w:ilvl w:val="0"/>
          <w:numId w:val="7"/>
        </w:numPr>
        <w:spacing w:after="160" w:line="278" w:lineRule="auto"/>
      </w:pPr>
      <w:r w:rsidRPr="00E213BC">
        <w:t>Näringslivets produktivitet</w:t>
      </w:r>
    </w:p>
    <w:p w14:paraId="71207E61" w14:textId="28690343" w:rsidR="00C747AD" w:rsidRPr="006124C9" w:rsidRDefault="00C747AD" w:rsidP="00A76A30">
      <w:pPr>
        <w:pStyle w:val="Liststycke"/>
        <w:numPr>
          <w:ilvl w:val="0"/>
          <w:numId w:val="7"/>
        </w:numPr>
        <w:spacing w:after="160" w:line="278" w:lineRule="auto"/>
      </w:pPr>
      <w:r w:rsidRPr="00E213BC">
        <w:t>FoU inom näringslivet</w:t>
      </w:r>
    </w:p>
    <w:p w14:paraId="6A72F64E" w14:textId="5270FC0C" w:rsidR="00D10553" w:rsidRPr="00D10553" w:rsidRDefault="00D10553" w:rsidP="00D10553">
      <w:pPr>
        <w:rPr>
          <w:b/>
          <w:bCs/>
        </w:rPr>
      </w:pPr>
      <w:r w:rsidRPr="00D10553">
        <w:rPr>
          <w:b/>
          <w:bCs/>
        </w:rPr>
        <w:lastRenderedPageBreak/>
        <w:t>Pelare II: Kompetens och inflyttning</w:t>
      </w:r>
    </w:p>
    <w:p w14:paraId="668D9E65" w14:textId="1D467AF8" w:rsidR="00CC5342" w:rsidRDefault="00CC5342" w:rsidP="00A76A30">
      <w:pPr>
        <w:pStyle w:val="Liststycke"/>
        <w:numPr>
          <w:ilvl w:val="0"/>
          <w:numId w:val="7"/>
        </w:numPr>
        <w:spacing w:after="160" w:line="278" w:lineRule="auto"/>
      </w:pPr>
      <w:r w:rsidRPr="006124C9">
        <w:t>Befolkning</w:t>
      </w:r>
    </w:p>
    <w:p w14:paraId="0071076A" w14:textId="18DE000C" w:rsidR="00025FAF" w:rsidRDefault="00025FAF" w:rsidP="00A76A30">
      <w:pPr>
        <w:pStyle w:val="Liststycke"/>
        <w:numPr>
          <w:ilvl w:val="0"/>
          <w:numId w:val="7"/>
        </w:numPr>
        <w:spacing w:after="160" w:line="278" w:lineRule="auto"/>
      </w:pPr>
      <w:r>
        <w:t>Nettoinflyttning, totalt och i arbetsför ålder</w:t>
      </w:r>
    </w:p>
    <w:p w14:paraId="2975F31A" w14:textId="21001F88" w:rsidR="00025FAF" w:rsidRDefault="00025FAF" w:rsidP="00A76A30">
      <w:pPr>
        <w:pStyle w:val="Liststycke"/>
        <w:numPr>
          <w:ilvl w:val="0"/>
          <w:numId w:val="7"/>
        </w:numPr>
        <w:spacing w:after="160" w:line="278" w:lineRule="auto"/>
      </w:pPr>
      <w:r>
        <w:t>Sysselsättningsgrad</w:t>
      </w:r>
    </w:p>
    <w:p w14:paraId="06C37670" w14:textId="4723E7D4" w:rsidR="00025FAF" w:rsidRPr="006124C9" w:rsidRDefault="00025FAF" w:rsidP="00A76A30">
      <w:pPr>
        <w:pStyle w:val="Liststycke"/>
        <w:numPr>
          <w:ilvl w:val="0"/>
          <w:numId w:val="7"/>
        </w:numPr>
        <w:spacing w:after="160" w:line="278" w:lineRule="auto"/>
      </w:pPr>
      <w:r>
        <w:t>Utbildningsnivå i arbetsför ålder</w:t>
      </w:r>
    </w:p>
    <w:p w14:paraId="444E25E4" w14:textId="36CADB71" w:rsidR="00D10553" w:rsidRDefault="00D10553" w:rsidP="00A76A30">
      <w:pPr>
        <w:pStyle w:val="Liststycke"/>
        <w:numPr>
          <w:ilvl w:val="0"/>
          <w:numId w:val="7"/>
        </w:numPr>
        <w:spacing w:after="160" w:line="278" w:lineRule="auto"/>
      </w:pPr>
      <w:r w:rsidRPr="006124C9">
        <w:t>PISA-resultat</w:t>
      </w:r>
      <w:r w:rsidR="000E69DE" w:rsidRPr="006124C9">
        <w:t>, grundskola</w:t>
      </w:r>
    </w:p>
    <w:p w14:paraId="07BE6868" w14:textId="1BB8C7AC" w:rsidR="00025FAF" w:rsidRPr="00FA577F" w:rsidRDefault="00FA577F" w:rsidP="00A76A30">
      <w:pPr>
        <w:pStyle w:val="Liststycke"/>
        <w:numPr>
          <w:ilvl w:val="0"/>
          <w:numId w:val="7"/>
        </w:numPr>
        <w:spacing w:after="160" w:line="278" w:lineRule="auto"/>
      </w:pPr>
      <w:proofErr w:type="spellStart"/>
      <w:r w:rsidRPr="00FA577F">
        <w:t>Flourish</w:t>
      </w:r>
      <w:proofErr w:type="spellEnd"/>
      <w:r w:rsidRPr="00FA577F">
        <w:t xml:space="preserve"> Index</w:t>
      </w:r>
    </w:p>
    <w:p w14:paraId="52A25BC5" w14:textId="40DF0050" w:rsidR="0015778F" w:rsidRDefault="006B5BBC" w:rsidP="00973855">
      <w:pPr>
        <w:spacing w:line="278" w:lineRule="auto"/>
        <w:rPr>
          <w:b/>
          <w:bCs/>
        </w:rPr>
      </w:pPr>
      <w:r w:rsidRPr="006B5BBC">
        <w:rPr>
          <w:b/>
          <w:bCs/>
        </w:rPr>
        <w:t>Pelare III: Transporter och infrastruktur</w:t>
      </w:r>
    </w:p>
    <w:p w14:paraId="0F33BC27" w14:textId="7214B32D" w:rsidR="00B37227" w:rsidRDefault="00B37227" w:rsidP="00A76A30">
      <w:pPr>
        <w:pStyle w:val="Liststycke"/>
        <w:numPr>
          <w:ilvl w:val="0"/>
          <w:numId w:val="9"/>
        </w:numPr>
        <w:spacing w:after="160" w:line="278" w:lineRule="auto"/>
      </w:pPr>
      <w:r>
        <w:t>Tillgänglighet för effektiva transporter</w:t>
      </w:r>
    </w:p>
    <w:p w14:paraId="3AEDE5FC" w14:textId="41E71E2B" w:rsidR="00876912" w:rsidRDefault="00876912" w:rsidP="00A76A30">
      <w:pPr>
        <w:pStyle w:val="Liststycke"/>
        <w:numPr>
          <w:ilvl w:val="0"/>
          <w:numId w:val="9"/>
        </w:numPr>
        <w:spacing w:after="160" w:line="278" w:lineRule="auto"/>
      </w:pPr>
      <w:r>
        <w:t>El, vatten och avloppskostnader</w:t>
      </w:r>
    </w:p>
    <w:p w14:paraId="1F1A642B" w14:textId="35DB3D36" w:rsidR="00CF0CCB" w:rsidRPr="006124C9" w:rsidRDefault="00B37227" w:rsidP="00A76A30">
      <w:pPr>
        <w:pStyle w:val="Liststycke"/>
        <w:numPr>
          <w:ilvl w:val="0"/>
          <w:numId w:val="9"/>
        </w:numPr>
        <w:spacing w:after="160" w:line="278" w:lineRule="auto"/>
      </w:pPr>
      <w:r>
        <w:t>Bredbands- och digital tillgänglighet</w:t>
      </w:r>
    </w:p>
    <w:p w14:paraId="6EA7750F" w14:textId="59D54DC2" w:rsidR="00D828DC" w:rsidRPr="00B37227" w:rsidRDefault="00496B38" w:rsidP="00A76A30">
      <w:pPr>
        <w:pStyle w:val="Liststycke"/>
        <w:numPr>
          <w:ilvl w:val="0"/>
          <w:numId w:val="9"/>
        </w:numPr>
        <w:spacing w:after="160" w:line="278" w:lineRule="auto"/>
        <w:rPr>
          <w:b/>
          <w:bCs/>
        </w:rPr>
      </w:pPr>
      <w:r w:rsidRPr="006124C9">
        <w:t>Planerade områden för företagande</w:t>
      </w:r>
      <w:r w:rsidR="00B37227">
        <w:t xml:space="preserve"> och bostäder</w:t>
      </w:r>
    </w:p>
    <w:p w14:paraId="00F27599" w14:textId="48389EA6" w:rsidR="00893DF8" w:rsidRDefault="00893DF8" w:rsidP="00973855">
      <w:pPr>
        <w:spacing w:line="278" w:lineRule="auto"/>
        <w:rPr>
          <w:b/>
          <w:bCs/>
        </w:rPr>
      </w:pPr>
      <w:r w:rsidRPr="00893DF8">
        <w:rPr>
          <w:b/>
          <w:bCs/>
        </w:rPr>
        <w:t xml:space="preserve">Pelare IV: </w:t>
      </w:r>
      <w:r w:rsidR="00603064">
        <w:rPr>
          <w:b/>
          <w:bCs/>
        </w:rPr>
        <w:t>K</w:t>
      </w:r>
      <w:r w:rsidRPr="00893DF8">
        <w:rPr>
          <w:b/>
          <w:bCs/>
        </w:rPr>
        <w:t>onkurrenskraftigt företagsklimat</w:t>
      </w:r>
    </w:p>
    <w:p w14:paraId="4E2A3901" w14:textId="051DA187" w:rsidR="00893DF8" w:rsidRDefault="00893DF8" w:rsidP="00A76A30">
      <w:pPr>
        <w:pStyle w:val="Liststycke"/>
        <w:numPr>
          <w:ilvl w:val="0"/>
          <w:numId w:val="10"/>
        </w:numPr>
        <w:spacing w:after="160" w:line="278" w:lineRule="auto"/>
      </w:pPr>
      <w:r w:rsidRPr="006124C9">
        <w:t>Antal företag per capita</w:t>
      </w:r>
    </w:p>
    <w:p w14:paraId="5AE511FF" w14:textId="7348C2F6" w:rsidR="00E213BC" w:rsidRDefault="00E213BC" w:rsidP="00A76A30">
      <w:pPr>
        <w:pStyle w:val="Liststycke"/>
        <w:numPr>
          <w:ilvl w:val="0"/>
          <w:numId w:val="10"/>
        </w:numPr>
        <w:spacing w:after="160" w:line="278" w:lineRule="auto"/>
      </w:pPr>
      <w:r>
        <w:t>Antal nystartade företag per år</w:t>
      </w:r>
    </w:p>
    <w:p w14:paraId="30E02A7F" w14:textId="553FC551" w:rsidR="0069057F" w:rsidRDefault="0069057F" w:rsidP="00A76A30">
      <w:pPr>
        <w:pStyle w:val="Liststycke"/>
        <w:numPr>
          <w:ilvl w:val="0"/>
          <w:numId w:val="10"/>
        </w:numPr>
        <w:spacing w:after="160" w:line="278" w:lineRule="auto"/>
      </w:pPr>
      <w:r>
        <w:t>Antal företag som växer från under 5 anställda</w:t>
      </w:r>
    </w:p>
    <w:p w14:paraId="1AA1D73D" w14:textId="20657D66" w:rsidR="00EC6079" w:rsidRPr="00E213BC" w:rsidRDefault="00EC6079" w:rsidP="00A76A30">
      <w:pPr>
        <w:pStyle w:val="Liststycke"/>
        <w:numPr>
          <w:ilvl w:val="0"/>
          <w:numId w:val="10"/>
        </w:numPr>
        <w:spacing w:after="160" w:line="278" w:lineRule="auto"/>
      </w:pPr>
      <w:r w:rsidRPr="00E213BC">
        <w:t>Privat</w:t>
      </w:r>
      <w:r w:rsidR="004779A1">
        <w:t>a</w:t>
      </w:r>
      <w:r w:rsidRPr="00E213BC">
        <w:t xml:space="preserve"> investeringar</w:t>
      </w:r>
      <w:r w:rsidR="004779A1">
        <w:t xml:space="preserve"> i näringslivet</w:t>
      </w:r>
    </w:p>
    <w:p w14:paraId="7924FA0A" w14:textId="1B6ACDD0" w:rsidR="00D63ABD" w:rsidRPr="006124C9" w:rsidRDefault="00D63ABD" w:rsidP="00A76A30">
      <w:pPr>
        <w:pStyle w:val="Liststycke"/>
        <w:numPr>
          <w:ilvl w:val="0"/>
          <w:numId w:val="10"/>
        </w:numPr>
        <w:spacing w:after="160" w:line="278" w:lineRule="auto"/>
      </w:pPr>
      <w:r w:rsidRPr="006124C9">
        <w:t>Handläggningstider: bygglov, elanslutning, finansieringsbeslut, näringsrätt</w:t>
      </w:r>
    </w:p>
    <w:p w14:paraId="0D94B96E" w14:textId="77777777" w:rsidR="00CC5342" w:rsidRDefault="00CC5342" w:rsidP="008200EC">
      <w:pPr>
        <w:spacing w:line="276" w:lineRule="auto"/>
        <w:rPr>
          <w:rFonts w:eastAsia="Times New Roman" w:cstheme="minorHAnsi"/>
          <w:lang w:eastAsia="sv-FI"/>
        </w:rPr>
      </w:pPr>
    </w:p>
    <w:p w14:paraId="513759EC" w14:textId="6D0BECCD" w:rsidR="008261EC" w:rsidRDefault="008261EC" w:rsidP="008C0E47">
      <w:pPr>
        <w:autoSpaceDE/>
        <w:autoSpaceDN/>
        <w:adjustRightInd/>
        <w:spacing w:after="160" w:line="259" w:lineRule="auto"/>
        <w:textAlignment w:val="auto"/>
        <w:rPr>
          <w:rFonts w:eastAsia="Times New Roman" w:cstheme="minorHAnsi"/>
          <w:lang w:eastAsia="sv-FI"/>
        </w:rPr>
      </w:pPr>
    </w:p>
    <w:sectPr w:rsidR="008261EC" w:rsidSect="002D0C93">
      <w:type w:val="continuous"/>
      <w:pgSz w:w="11906" w:h="16838" w:code="9"/>
      <w:pgMar w:top="374" w:right="2041" w:bottom="1134" w:left="2041" w:header="567" w:footer="510"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1CA948" w14:textId="77777777" w:rsidR="003A645D" w:rsidRDefault="003A645D" w:rsidP="00B3473A">
      <w:r>
        <w:separator/>
      </w:r>
    </w:p>
    <w:p w14:paraId="17970BEC" w14:textId="77777777" w:rsidR="003A645D" w:rsidRDefault="003A645D"/>
  </w:endnote>
  <w:endnote w:type="continuationSeparator" w:id="0">
    <w:p w14:paraId="5B0A01D3" w14:textId="77777777" w:rsidR="003A645D" w:rsidRDefault="003A645D" w:rsidP="00B3473A">
      <w:r>
        <w:continuationSeparator/>
      </w:r>
    </w:p>
    <w:p w14:paraId="29F4D87D" w14:textId="77777777" w:rsidR="003A645D" w:rsidRDefault="003A645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Open Sans Semibold">
    <w:altName w:val="Segoe UI"/>
    <w:charset w:val="00"/>
    <w:family w:val="swiss"/>
    <w:pitch w:val="variable"/>
    <w:sig w:usb0="E00002EF" w:usb1="4000205B" w:usb2="00000028" w:usb3="00000000" w:csb0="0000019F" w:csb1="00000000"/>
  </w:font>
  <w:font w:name="Segoe UI Semibold">
    <w:panose1 w:val="020B0702040204020203"/>
    <w:charset w:val="00"/>
    <w:family w:val="swiss"/>
    <w:pitch w:val="variable"/>
    <w:sig w:usb0="E4002EFF" w:usb1="C000E47F" w:usb2="00000009" w:usb3="00000000" w:csb0="000001FF" w:csb1="00000000"/>
  </w:font>
  <w:font w:name="Open Sans">
    <w:altName w:val="Open Sans"/>
    <w:charset w:val="00"/>
    <w:family w:val="swiss"/>
    <w:pitch w:val="variable"/>
    <w:sig w:usb0="E00002EF" w:usb1="4000205B" w:usb2="00000028" w:usb3="00000000" w:csb0="0000019F" w:csb1="00000000"/>
  </w:font>
  <w:font w:name="Open Sans Condensed Light">
    <w:altName w:val="Segoe UI"/>
    <w:charset w:val="00"/>
    <w:family w:val="swiss"/>
    <w:pitch w:val="variable"/>
    <w:sig w:usb0="E00002EF" w:usb1="4000205B" w:usb2="00000028" w:usb3="00000000" w:csb0="0000019F" w:csb1="00000000"/>
  </w:font>
  <w:font w:name="MinionPro-Regular">
    <w:altName w:val="Calibri"/>
    <w:panose1 w:val="00000000000000000000"/>
    <w:charset w:val="00"/>
    <w:family w:val="auto"/>
    <w:notTrueType/>
    <w:pitch w:val="default"/>
    <w:sig w:usb0="00000003" w:usb1="00000000" w:usb2="00000000" w:usb3="00000000" w:csb0="00000001" w:csb1="00000000"/>
  </w:font>
  <w:font w:name="Segoe UI Light">
    <w:panose1 w:val="020B0502040204020203"/>
    <w:charset w:val="00"/>
    <w:family w:val="swiss"/>
    <w:pitch w:val="variable"/>
    <w:sig w:usb0="E4002EFF" w:usb1="C000E47F" w:usb2="00000009" w:usb3="00000000" w:csb0="000001FF" w:csb1="00000000"/>
  </w:font>
  <w:font w:name="Open Sans Light">
    <w:charset w:val="00"/>
    <w:family w:val="swiss"/>
    <w:pitch w:val="variable"/>
    <w:sig w:usb0="E00002EF" w:usb1="4000205B" w:usb2="00000028" w:usb3="00000000" w:csb0="0000019F" w:csb1="00000000"/>
  </w:font>
  <w:font w:name="Segoe UI Black">
    <w:panose1 w:val="020B0A02040204020203"/>
    <w:charset w:val="00"/>
    <w:family w:val="swiss"/>
    <w:pitch w:val="variable"/>
    <w:sig w:usb0="E00002FF" w:usb1="4000E4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DB4EF1" w14:textId="77777777" w:rsidR="00321427" w:rsidRDefault="00321427" w:rsidP="00321427">
    <w:pPr>
      <w:pStyle w:val="Sidfot"/>
    </w:pPr>
  </w:p>
  <w:p w14:paraId="7F705135" w14:textId="77777777" w:rsidR="00321427" w:rsidRDefault="00321427" w:rsidP="00321427">
    <w:pPr>
      <w:pStyle w:val="Sidfot"/>
      <w:pBdr>
        <w:top w:val="single" w:sz="4" w:space="1" w:color="auto"/>
      </w:pBdr>
    </w:pPr>
  </w:p>
  <w:p w14:paraId="12E86068" w14:textId="77777777" w:rsidR="00321427" w:rsidRPr="00AF200B" w:rsidRDefault="00321427" w:rsidP="00321427">
    <w:pPr>
      <w:pStyle w:val="Litetavstnd-taejbort"/>
      <w:jc w:val="center"/>
      <w:rPr>
        <w:sz w:val="44"/>
        <w:szCs w:val="200"/>
      </w:rPr>
    </w:pPr>
  </w:p>
  <w:p w14:paraId="77C73CE3" w14:textId="77777777" w:rsidR="006C531C" w:rsidRPr="00321427" w:rsidRDefault="00321427" w:rsidP="00321427">
    <w:pPr>
      <w:pStyle w:val="Sidfot"/>
      <w:rPr>
        <w:lang w:val="sv-SE"/>
      </w:rPr>
    </w:pPr>
    <w:r w:rsidRPr="00AF200B">
      <w:fldChar w:fldCharType="begin"/>
    </w:r>
    <w:r w:rsidRPr="00AF200B">
      <w:instrText xml:space="preserve"> PAGE   \* MERGEFORMAT </w:instrText>
    </w:r>
    <w:r w:rsidRPr="00AF200B">
      <w:fldChar w:fldCharType="separate"/>
    </w:r>
    <w:r>
      <w:t>1</w:t>
    </w:r>
    <w:r w:rsidRPr="00AF200B">
      <w:fldChar w:fldCharType="end"/>
    </w:r>
    <w:r w:rsidRPr="00AF200B">
      <w:t xml:space="preserve"> (</w:t>
    </w:r>
    <w:fldSimple w:instr=" NUMPAGES   \* MERGEFORMAT ">
      <w:r>
        <w:t>1</w:t>
      </w:r>
    </w:fldSimple>
    <w:r w:rsidRPr="00AF200B">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F80B0C" w14:textId="77777777" w:rsidR="009733D5" w:rsidRDefault="009733D5" w:rsidP="009733D5">
    <w:pPr>
      <w:pStyle w:val="Sidfot"/>
      <w:jc w:val="lef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4521EB" w14:textId="77777777" w:rsidR="003A645D" w:rsidRPr="00916D66" w:rsidRDefault="003A645D" w:rsidP="00916D66">
      <w:pPr>
        <w:pStyle w:val="Sidfot"/>
        <w:jc w:val="left"/>
      </w:pPr>
    </w:p>
  </w:footnote>
  <w:footnote w:type="continuationSeparator" w:id="0">
    <w:p w14:paraId="51093516" w14:textId="77777777" w:rsidR="003A645D" w:rsidRDefault="003A645D" w:rsidP="00B3473A">
      <w:r>
        <w:continuationSeparator/>
      </w:r>
    </w:p>
    <w:p w14:paraId="694680C1" w14:textId="77777777" w:rsidR="003A645D" w:rsidRDefault="003A645D"/>
  </w:footnote>
  <w:footnote w:id="1">
    <w:p w14:paraId="442162EB" w14:textId="3787E477" w:rsidR="005F0565" w:rsidRPr="005F0565" w:rsidRDefault="005F0565">
      <w:pPr>
        <w:pStyle w:val="Fotnotstext"/>
        <w:rPr>
          <w:lang w:val="en-CA"/>
        </w:rPr>
      </w:pPr>
      <w:r>
        <w:rPr>
          <w:rStyle w:val="Fotnotsreferens"/>
        </w:rPr>
        <w:footnoteRef/>
      </w:r>
      <w:r w:rsidRPr="007866A0">
        <w:rPr>
          <w:lang w:val="en-US"/>
        </w:rPr>
        <w:t xml:space="preserve"> </w:t>
      </w:r>
      <w:r w:rsidRPr="005F0565">
        <w:rPr>
          <w:lang w:val="en-CA"/>
        </w:rPr>
        <w:t xml:space="preserve">Gaffney, O., Falk, J., &amp; Wangler Björk, K. (2025). </w:t>
      </w:r>
      <w:r w:rsidRPr="005F0565">
        <w:rPr>
          <w:i/>
          <w:iCs/>
          <w:lang w:val="en-CA"/>
        </w:rPr>
        <w:t xml:space="preserve">Crocodile economics: Decoupling emissions from growth </w:t>
      </w:r>
      <w:r w:rsidRPr="005F0565">
        <w:rPr>
          <w:lang w:val="en-CA"/>
        </w:rPr>
        <w:t>(Version 1.0), se https://exponentialroadmap.org/wp-content/uploads/2025/10/Crocodile-Economics-ERI-analysis.pdf</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EC0DA7" w14:textId="77777777" w:rsidR="002B0993" w:rsidRDefault="002B0993" w:rsidP="002B0993">
    <w:pPr>
      <w:pStyle w:val="Sidhuvud"/>
      <w:tabs>
        <w:tab w:val="left" w:pos="5103"/>
        <w:tab w:val="left" w:pos="7088"/>
      </w:tabs>
      <w:rPr>
        <w:sz w:val="16"/>
        <w:szCs w:val="16"/>
      </w:rPr>
    </w:pPr>
    <w:r w:rsidRPr="00D27ABF">
      <w:rPr>
        <w:noProof/>
      </w:rPr>
      <w:drawing>
        <wp:inline distT="0" distB="0" distL="0" distR="0" wp14:anchorId="688E1897" wp14:editId="2E525829">
          <wp:extent cx="2340000" cy="611977"/>
          <wp:effectExtent l="0" t="0" r="3175" b="0"/>
          <wp:docPr id="3" name="Bildobjekt 3" descr="Ålands landskapsregering logoty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lands-landskapsregering-cmyk.png"/>
                  <pic:cNvPicPr/>
                </pic:nvPicPr>
                <pic:blipFill>
                  <a:blip r:embed="rId1">
                    <a:extLst>
                      <a:ext uri="{28A0092B-C50C-407E-A947-70E740481C1C}">
                        <a14:useLocalDpi xmlns:a14="http://schemas.microsoft.com/office/drawing/2010/main" val="0"/>
                      </a:ext>
                    </a:extLst>
                  </a:blip>
                  <a:stretch>
                    <a:fillRect/>
                  </a:stretch>
                </pic:blipFill>
                <pic:spPr>
                  <a:xfrm>
                    <a:off x="0" y="0"/>
                    <a:ext cx="2340000" cy="611977"/>
                  </a:xfrm>
                  <a:prstGeom prst="rect">
                    <a:avLst/>
                  </a:prstGeom>
                </pic:spPr>
              </pic:pic>
            </a:graphicData>
          </a:graphic>
        </wp:inline>
      </w:drawing>
    </w:r>
    <w:r>
      <w:tab/>
    </w:r>
  </w:p>
  <w:p w14:paraId="58D4B11C" w14:textId="77777777" w:rsidR="002B0993" w:rsidRPr="00564C3D" w:rsidRDefault="002B0993" w:rsidP="00564C3D">
    <w:pPr>
      <w:pStyle w:val="Sidhuvud"/>
      <w:tabs>
        <w:tab w:val="left" w:pos="5103"/>
        <w:tab w:val="left" w:pos="7088"/>
      </w:tabs>
      <w:spacing w:line="360" w:lineRule="auto"/>
      <w:rPr>
        <w:i/>
        <w:iCs/>
      </w:rPr>
    </w:pPr>
    <w:r w:rsidRPr="003B4859">
      <w:rPr>
        <w:sz w:val="16"/>
        <w:szCs w:val="16"/>
      </w:rPr>
      <w:tab/>
    </w:r>
    <w:r>
      <w:rPr>
        <w:sz w:val="18"/>
        <w:szCs w:val="18"/>
      </w:rPr>
      <w:tab/>
    </w:r>
    <w:r>
      <w:rPr>
        <w:sz w:val="22"/>
        <w:szCs w:val="22"/>
      </w:rPr>
      <w:tab/>
    </w:r>
  </w:p>
  <w:p w14:paraId="729B594F" w14:textId="77777777" w:rsidR="002B0993" w:rsidRDefault="002B0993" w:rsidP="006D4EE4">
    <w:pPr>
      <w:pStyle w:val="Sidfot"/>
      <w:pBdr>
        <w:top w:val="single" w:sz="4" w:space="4"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C99696" w14:textId="7DC25C40" w:rsidR="00AB24E4" w:rsidRPr="00445C0A" w:rsidRDefault="00AB24E4">
    <w:pPr>
      <w:pStyle w:val="Sidhuvud"/>
      <w:rPr>
        <w:b/>
        <w:bCs/>
      </w:rPr>
    </w:pPr>
    <w:r>
      <w:tab/>
    </w:r>
    <w:r w:rsidRPr="00445C0A">
      <w:rPr>
        <w:b/>
        <w:bCs/>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w14:anchorId="3957D2DF"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4pt;height:95.25pt" o:bullet="t">
        <v:imagedata r:id="rId1" o:title="Gul ruta"/>
      </v:shape>
    </w:pict>
  </w:numPicBullet>
  <w:abstractNum w:abstractNumId="0" w15:restartNumberingAfterBreak="0">
    <w:nsid w:val="17752594"/>
    <w:multiLevelType w:val="hybridMultilevel"/>
    <w:tmpl w:val="CC9AC940"/>
    <w:lvl w:ilvl="0" w:tplc="E5B4CE4E">
      <w:start w:val="1"/>
      <w:numFmt w:val="decimal"/>
      <w:pStyle w:val="Rubrik22"/>
      <w:lvlText w:val="%1."/>
      <w:lvlJc w:val="left"/>
      <w:pPr>
        <w:ind w:left="720" w:hanging="360"/>
      </w:pPr>
    </w:lvl>
    <w:lvl w:ilvl="1" w:tplc="081D0019" w:tentative="1">
      <w:start w:val="1"/>
      <w:numFmt w:val="lowerLetter"/>
      <w:lvlText w:val="%2."/>
      <w:lvlJc w:val="left"/>
      <w:pPr>
        <w:ind w:left="1440" w:hanging="360"/>
      </w:pPr>
    </w:lvl>
    <w:lvl w:ilvl="2" w:tplc="081D001B" w:tentative="1">
      <w:start w:val="1"/>
      <w:numFmt w:val="lowerRoman"/>
      <w:lvlText w:val="%3."/>
      <w:lvlJc w:val="right"/>
      <w:pPr>
        <w:ind w:left="2160" w:hanging="180"/>
      </w:pPr>
    </w:lvl>
    <w:lvl w:ilvl="3" w:tplc="081D000F" w:tentative="1">
      <w:start w:val="1"/>
      <w:numFmt w:val="decimal"/>
      <w:lvlText w:val="%4."/>
      <w:lvlJc w:val="left"/>
      <w:pPr>
        <w:ind w:left="2880" w:hanging="360"/>
      </w:pPr>
    </w:lvl>
    <w:lvl w:ilvl="4" w:tplc="081D0019" w:tentative="1">
      <w:start w:val="1"/>
      <w:numFmt w:val="lowerLetter"/>
      <w:lvlText w:val="%5."/>
      <w:lvlJc w:val="left"/>
      <w:pPr>
        <w:ind w:left="3600" w:hanging="360"/>
      </w:pPr>
    </w:lvl>
    <w:lvl w:ilvl="5" w:tplc="081D001B" w:tentative="1">
      <w:start w:val="1"/>
      <w:numFmt w:val="lowerRoman"/>
      <w:lvlText w:val="%6."/>
      <w:lvlJc w:val="right"/>
      <w:pPr>
        <w:ind w:left="4320" w:hanging="180"/>
      </w:pPr>
    </w:lvl>
    <w:lvl w:ilvl="6" w:tplc="081D000F" w:tentative="1">
      <w:start w:val="1"/>
      <w:numFmt w:val="decimal"/>
      <w:lvlText w:val="%7."/>
      <w:lvlJc w:val="left"/>
      <w:pPr>
        <w:ind w:left="5040" w:hanging="360"/>
      </w:pPr>
    </w:lvl>
    <w:lvl w:ilvl="7" w:tplc="081D0019" w:tentative="1">
      <w:start w:val="1"/>
      <w:numFmt w:val="lowerLetter"/>
      <w:lvlText w:val="%8."/>
      <w:lvlJc w:val="left"/>
      <w:pPr>
        <w:ind w:left="5760" w:hanging="360"/>
      </w:pPr>
    </w:lvl>
    <w:lvl w:ilvl="8" w:tplc="081D001B" w:tentative="1">
      <w:start w:val="1"/>
      <w:numFmt w:val="lowerRoman"/>
      <w:lvlText w:val="%9."/>
      <w:lvlJc w:val="right"/>
      <w:pPr>
        <w:ind w:left="6480" w:hanging="180"/>
      </w:pPr>
    </w:lvl>
  </w:abstractNum>
  <w:abstractNum w:abstractNumId="1" w15:restartNumberingAfterBreak="0">
    <w:nsid w:val="18676D08"/>
    <w:multiLevelType w:val="hybridMultilevel"/>
    <w:tmpl w:val="47062FA8"/>
    <w:lvl w:ilvl="0" w:tplc="081D0001">
      <w:start w:val="1"/>
      <w:numFmt w:val="bullet"/>
      <w:lvlText w:val=""/>
      <w:lvlJc w:val="left"/>
      <w:pPr>
        <w:ind w:left="720" w:hanging="360"/>
      </w:pPr>
      <w:rPr>
        <w:rFonts w:ascii="Symbol" w:hAnsi="Symbol"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2" w15:restartNumberingAfterBreak="0">
    <w:nsid w:val="1B1A7220"/>
    <w:multiLevelType w:val="hybridMultilevel"/>
    <w:tmpl w:val="6FC2DC30"/>
    <w:lvl w:ilvl="0" w:tplc="081D000F">
      <w:start w:val="1"/>
      <w:numFmt w:val="decimal"/>
      <w:lvlText w:val="%1."/>
      <w:lvlJc w:val="left"/>
      <w:pPr>
        <w:ind w:left="360" w:hanging="360"/>
      </w:pPr>
      <w:rPr>
        <w:rFonts w:hint="default"/>
      </w:rPr>
    </w:lvl>
    <w:lvl w:ilvl="1" w:tplc="081D0019" w:tentative="1">
      <w:start w:val="1"/>
      <w:numFmt w:val="lowerLetter"/>
      <w:lvlText w:val="%2."/>
      <w:lvlJc w:val="left"/>
      <w:pPr>
        <w:ind w:left="1080" w:hanging="360"/>
      </w:pPr>
    </w:lvl>
    <w:lvl w:ilvl="2" w:tplc="081D001B" w:tentative="1">
      <w:start w:val="1"/>
      <w:numFmt w:val="lowerRoman"/>
      <w:lvlText w:val="%3."/>
      <w:lvlJc w:val="right"/>
      <w:pPr>
        <w:ind w:left="1800" w:hanging="180"/>
      </w:pPr>
    </w:lvl>
    <w:lvl w:ilvl="3" w:tplc="081D000F" w:tentative="1">
      <w:start w:val="1"/>
      <w:numFmt w:val="decimal"/>
      <w:lvlText w:val="%4."/>
      <w:lvlJc w:val="left"/>
      <w:pPr>
        <w:ind w:left="2520" w:hanging="360"/>
      </w:pPr>
    </w:lvl>
    <w:lvl w:ilvl="4" w:tplc="081D0019" w:tentative="1">
      <w:start w:val="1"/>
      <w:numFmt w:val="lowerLetter"/>
      <w:lvlText w:val="%5."/>
      <w:lvlJc w:val="left"/>
      <w:pPr>
        <w:ind w:left="3240" w:hanging="360"/>
      </w:pPr>
    </w:lvl>
    <w:lvl w:ilvl="5" w:tplc="081D001B" w:tentative="1">
      <w:start w:val="1"/>
      <w:numFmt w:val="lowerRoman"/>
      <w:lvlText w:val="%6."/>
      <w:lvlJc w:val="right"/>
      <w:pPr>
        <w:ind w:left="3960" w:hanging="180"/>
      </w:pPr>
    </w:lvl>
    <w:lvl w:ilvl="6" w:tplc="081D000F" w:tentative="1">
      <w:start w:val="1"/>
      <w:numFmt w:val="decimal"/>
      <w:lvlText w:val="%7."/>
      <w:lvlJc w:val="left"/>
      <w:pPr>
        <w:ind w:left="4680" w:hanging="360"/>
      </w:pPr>
    </w:lvl>
    <w:lvl w:ilvl="7" w:tplc="081D0019" w:tentative="1">
      <w:start w:val="1"/>
      <w:numFmt w:val="lowerLetter"/>
      <w:lvlText w:val="%8."/>
      <w:lvlJc w:val="left"/>
      <w:pPr>
        <w:ind w:left="5400" w:hanging="360"/>
      </w:pPr>
    </w:lvl>
    <w:lvl w:ilvl="8" w:tplc="081D001B" w:tentative="1">
      <w:start w:val="1"/>
      <w:numFmt w:val="lowerRoman"/>
      <w:lvlText w:val="%9."/>
      <w:lvlJc w:val="right"/>
      <w:pPr>
        <w:ind w:left="6120" w:hanging="180"/>
      </w:pPr>
    </w:lvl>
  </w:abstractNum>
  <w:abstractNum w:abstractNumId="3" w15:restartNumberingAfterBreak="0">
    <w:nsid w:val="24550141"/>
    <w:multiLevelType w:val="multilevel"/>
    <w:tmpl w:val="B0A680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27A35DAE"/>
    <w:multiLevelType w:val="hybridMultilevel"/>
    <w:tmpl w:val="30BA9A1C"/>
    <w:lvl w:ilvl="0" w:tplc="081D0001">
      <w:start w:val="1"/>
      <w:numFmt w:val="bullet"/>
      <w:lvlText w:val=""/>
      <w:lvlJc w:val="left"/>
      <w:pPr>
        <w:ind w:left="720" w:hanging="360"/>
      </w:pPr>
      <w:rPr>
        <w:rFonts w:ascii="Symbol" w:hAnsi="Symbol"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5" w15:restartNumberingAfterBreak="0">
    <w:nsid w:val="33C95689"/>
    <w:multiLevelType w:val="multilevel"/>
    <w:tmpl w:val="034CC7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516028FD"/>
    <w:multiLevelType w:val="hybridMultilevel"/>
    <w:tmpl w:val="7CD8F8B4"/>
    <w:lvl w:ilvl="0" w:tplc="081D0001">
      <w:start w:val="1"/>
      <w:numFmt w:val="bullet"/>
      <w:lvlText w:val=""/>
      <w:lvlJc w:val="left"/>
      <w:pPr>
        <w:ind w:left="720" w:hanging="360"/>
      </w:pPr>
      <w:rPr>
        <w:rFonts w:ascii="Symbol" w:hAnsi="Symbol"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7" w15:restartNumberingAfterBreak="0">
    <w:nsid w:val="55586A9C"/>
    <w:multiLevelType w:val="multilevel"/>
    <w:tmpl w:val="73DADFF0"/>
    <w:lvl w:ilvl="0">
      <w:start w:val="1"/>
      <w:numFmt w:val="decimal"/>
      <w:pStyle w:val="Rubrik11"/>
      <w:lvlText w:val="%1."/>
      <w:lvlJc w:val="left"/>
      <w:pPr>
        <w:ind w:left="1440" w:hanging="360"/>
      </w:pPr>
      <w:rPr>
        <w:rFonts w:hint="default"/>
      </w:rPr>
    </w:lvl>
    <w:lvl w:ilvl="1">
      <w:start w:val="1"/>
      <w:numFmt w:val="decimal"/>
      <w:isLgl/>
      <w:lvlText w:val="%1.%2"/>
      <w:lvlJc w:val="left"/>
      <w:pPr>
        <w:ind w:left="1440" w:hanging="360"/>
      </w:pPr>
      <w:rPr>
        <w:rFonts w:eastAsiaTheme="minorHAnsi" w:hint="default"/>
      </w:rPr>
    </w:lvl>
    <w:lvl w:ilvl="2">
      <w:start w:val="1"/>
      <w:numFmt w:val="decimal"/>
      <w:isLgl/>
      <w:lvlText w:val="%1.%2.%3"/>
      <w:lvlJc w:val="left"/>
      <w:pPr>
        <w:ind w:left="1800" w:hanging="720"/>
      </w:pPr>
      <w:rPr>
        <w:rFonts w:eastAsiaTheme="minorHAnsi" w:hint="default"/>
      </w:rPr>
    </w:lvl>
    <w:lvl w:ilvl="3">
      <w:start w:val="1"/>
      <w:numFmt w:val="decimal"/>
      <w:isLgl/>
      <w:lvlText w:val="%1.%2.%3.%4"/>
      <w:lvlJc w:val="left"/>
      <w:pPr>
        <w:ind w:left="1800" w:hanging="720"/>
      </w:pPr>
      <w:rPr>
        <w:rFonts w:eastAsiaTheme="minorHAnsi" w:hint="default"/>
      </w:rPr>
    </w:lvl>
    <w:lvl w:ilvl="4">
      <w:start w:val="1"/>
      <w:numFmt w:val="decimal"/>
      <w:isLgl/>
      <w:lvlText w:val="%1.%2.%3.%4.%5"/>
      <w:lvlJc w:val="left"/>
      <w:pPr>
        <w:ind w:left="2160" w:hanging="1080"/>
      </w:pPr>
      <w:rPr>
        <w:rFonts w:eastAsiaTheme="minorHAnsi" w:hint="default"/>
      </w:rPr>
    </w:lvl>
    <w:lvl w:ilvl="5">
      <w:start w:val="1"/>
      <w:numFmt w:val="decimal"/>
      <w:isLgl/>
      <w:lvlText w:val="%1.%2.%3.%4.%5.%6"/>
      <w:lvlJc w:val="left"/>
      <w:pPr>
        <w:ind w:left="2160" w:hanging="1080"/>
      </w:pPr>
      <w:rPr>
        <w:rFonts w:eastAsiaTheme="minorHAnsi" w:hint="default"/>
      </w:rPr>
    </w:lvl>
    <w:lvl w:ilvl="6">
      <w:start w:val="1"/>
      <w:numFmt w:val="decimal"/>
      <w:isLgl/>
      <w:lvlText w:val="%1.%2.%3.%4.%5.%6.%7"/>
      <w:lvlJc w:val="left"/>
      <w:pPr>
        <w:ind w:left="2520" w:hanging="1440"/>
      </w:pPr>
      <w:rPr>
        <w:rFonts w:eastAsiaTheme="minorHAnsi" w:hint="default"/>
      </w:rPr>
    </w:lvl>
    <w:lvl w:ilvl="7">
      <w:start w:val="1"/>
      <w:numFmt w:val="decimal"/>
      <w:isLgl/>
      <w:lvlText w:val="%1.%2.%3.%4.%5.%6.%7.%8"/>
      <w:lvlJc w:val="left"/>
      <w:pPr>
        <w:ind w:left="2520" w:hanging="1440"/>
      </w:pPr>
      <w:rPr>
        <w:rFonts w:eastAsiaTheme="minorHAnsi" w:hint="default"/>
      </w:rPr>
    </w:lvl>
    <w:lvl w:ilvl="8">
      <w:start w:val="1"/>
      <w:numFmt w:val="decimal"/>
      <w:isLgl/>
      <w:lvlText w:val="%1.%2.%3.%4.%5.%6.%7.%8.%9"/>
      <w:lvlJc w:val="left"/>
      <w:pPr>
        <w:ind w:left="2520" w:hanging="1440"/>
      </w:pPr>
      <w:rPr>
        <w:rFonts w:eastAsiaTheme="minorHAnsi" w:hint="default"/>
      </w:rPr>
    </w:lvl>
  </w:abstractNum>
  <w:abstractNum w:abstractNumId="8" w15:restartNumberingAfterBreak="0">
    <w:nsid w:val="56705704"/>
    <w:multiLevelType w:val="multilevel"/>
    <w:tmpl w:val="F41C98BA"/>
    <w:styleLink w:val="Formatmall2"/>
    <w:lvl w:ilvl="0">
      <w:start w:val="1"/>
      <w:numFmt w:val="bullet"/>
      <w:lvlText w:val=""/>
      <w:lvlJc w:val="left"/>
      <w:pPr>
        <w:ind w:left="360" w:hanging="360"/>
      </w:pPr>
      <w:rPr>
        <w:rFonts w:ascii="Wingdings 2" w:hAnsi="Wingdings 2" w:hint="default"/>
        <w:color w:val="auto"/>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57B173E4"/>
    <w:multiLevelType w:val="hybridMultilevel"/>
    <w:tmpl w:val="721C16A0"/>
    <w:lvl w:ilvl="0" w:tplc="15BE6670">
      <w:start w:val="6"/>
      <w:numFmt w:val="bullet"/>
      <w:lvlText w:val="-"/>
      <w:lvlJc w:val="left"/>
      <w:pPr>
        <w:ind w:left="720" w:hanging="360"/>
      </w:pPr>
      <w:rPr>
        <w:rFonts w:ascii="Segoe UI" w:eastAsiaTheme="minorHAnsi" w:hAnsi="Segoe UI" w:cs="Segoe UI"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10" w15:restartNumberingAfterBreak="0">
    <w:nsid w:val="5DE27423"/>
    <w:multiLevelType w:val="multilevel"/>
    <w:tmpl w:val="66B47F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604B757C"/>
    <w:multiLevelType w:val="multilevel"/>
    <w:tmpl w:val="E7322D30"/>
    <w:styleLink w:val="Formatmall1"/>
    <w:lvl w:ilvl="0">
      <w:start w:val="1"/>
      <w:numFmt w:val="bullet"/>
      <w:lvlText w:val=""/>
      <w:lvlPicBulletId w:val="0"/>
      <w:lvlJc w:val="left"/>
      <w:pPr>
        <w:ind w:left="360" w:hanging="360"/>
      </w:pPr>
      <w:rPr>
        <w:rFonts w:ascii="Symbol" w:hAnsi="Symbol" w:hint="default"/>
        <w:color w:val="auto"/>
        <w:sz w:val="4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6BBF3F6E"/>
    <w:multiLevelType w:val="hybridMultilevel"/>
    <w:tmpl w:val="1B3E8EF8"/>
    <w:lvl w:ilvl="0" w:tplc="081D0001">
      <w:start w:val="1"/>
      <w:numFmt w:val="bullet"/>
      <w:lvlText w:val=""/>
      <w:lvlJc w:val="left"/>
      <w:pPr>
        <w:ind w:left="720" w:hanging="360"/>
      </w:pPr>
      <w:rPr>
        <w:rFonts w:ascii="Symbol" w:hAnsi="Symbol"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13" w15:restartNumberingAfterBreak="0">
    <w:nsid w:val="73F3152C"/>
    <w:multiLevelType w:val="hybridMultilevel"/>
    <w:tmpl w:val="D14E15FE"/>
    <w:lvl w:ilvl="0" w:tplc="FD96FEA0">
      <w:start w:val="2"/>
      <w:numFmt w:val="bullet"/>
      <w:lvlText w:val="-"/>
      <w:lvlJc w:val="left"/>
      <w:pPr>
        <w:ind w:left="720" w:hanging="360"/>
      </w:pPr>
      <w:rPr>
        <w:rFonts w:ascii="Segoe UI" w:eastAsiaTheme="minorHAnsi" w:hAnsi="Segoe UI" w:cs="Segoe UI"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14" w15:restartNumberingAfterBreak="0">
    <w:nsid w:val="74721617"/>
    <w:multiLevelType w:val="hybridMultilevel"/>
    <w:tmpl w:val="5546CD52"/>
    <w:lvl w:ilvl="0" w:tplc="081D0001">
      <w:start w:val="1"/>
      <w:numFmt w:val="bullet"/>
      <w:lvlText w:val=""/>
      <w:lvlJc w:val="left"/>
      <w:pPr>
        <w:ind w:left="720" w:hanging="360"/>
      </w:pPr>
      <w:rPr>
        <w:rFonts w:ascii="Symbol" w:hAnsi="Symbol"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abstractNum w:abstractNumId="15" w15:restartNumberingAfterBreak="0">
    <w:nsid w:val="784B167A"/>
    <w:multiLevelType w:val="hybridMultilevel"/>
    <w:tmpl w:val="0228FCAC"/>
    <w:lvl w:ilvl="0" w:tplc="081D0001">
      <w:start w:val="1"/>
      <w:numFmt w:val="bullet"/>
      <w:lvlText w:val=""/>
      <w:lvlJc w:val="left"/>
      <w:pPr>
        <w:ind w:left="720" w:hanging="360"/>
      </w:pPr>
      <w:rPr>
        <w:rFonts w:ascii="Symbol" w:hAnsi="Symbol" w:hint="default"/>
      </w:rPr>
    </w:lvl>
    <w:lvl w:ilvl="1" w:tplc="081D0003" w:tentative="1">
      <w:start w:val="1"/>
      <w:numFmt w:val="bullet"/>
      <w:lvlText w:val="o"/>
      <w:lvlJc w:val="left"/>
      <w:pPr>
        <w:ind w:left="1440" w:hanging="360"/>
      </w:pPr>
      <w:rPr>
        <w:rFonts w:ascii="Courier New" w:hAnsi="Courier New" w:cs="Courier New" w:hint="default"/>
      </w:rPr>
    </w:lvl>
    <w:lvl w:ilvl="2" w:tplc="081D0005" w:tentative="1">
      <w:start w:val="1"/>
      <w:numFmt w:val="bullet"/>
      <w:lvlText w:val=""/>
      <w:lvlJc w:val="left"/>
      <w:pPr>
        <w:ind w:left="2160" w:hanging="360"/>
      </w:pPr>
      <w:rPr>
        <w:rFonts w:ascii="Wingdings" w:hAnsi="Wingdings" w:hint="default"/>
      </w:rPr>
    </w:lvl>
    <w:lvl w:ilvl="3" w:tplc="081D0001" w:tentative="1">
      <w:start w:val="1"/>
      <w:numFmt w:val="bullet"/>
      <w:lvlText w:val=""/>
      <w:lvlJc w:val="left"/>
      <w:pPr>
        <w:ind w:left="2880" w:hanging="360"/>
      </w:pPr>
      <w:rPr>
        <w:rFonts w:ascii="Symbol" w:hAnsi="Symbol" w:hint="default"/>
      </w:rPr>
    </w:lvl>
    <w:lvl w:ilvl="4" w:tplc="081D0003" w:tentative="1">
      <w:start w:val="1"/>
      <w:numFmt w:val="bullet"/>
      <w:lvlText w:val="o"/>
      <w:lvlJc w:val="left"/>
      <w:pPr>
        <w:ind w:left="3600" w:hanging="360"/>
      </w:pPr>
      <w:rPr>
        <w:rFonts w:ascii="Courier New" w:hAnsi="Courier New" w:cs="Courier New" w:hint="default"/>
      </w:rPr>
    </w:lvl>
    <w:lvl w:ilvl="5" w:tplc="081D0005" w:tentative="1">
      <w:start w:val="1"/>
      <w:numFmt w:val="bullet"/>
      <w:lvlText w:val=""/>
      <w:lvlJc w:val="left"/>
      <w:pPr>
        <w:ind w:left="4320" w:hanging="360"/>
      </w:pPr>
      <w:rPr>
        <w:rFonts w:ascii="Wingdings" w:hAnsi="Wingdings" w:hint="default"/>
      </w:rPr>
    </w:lvl>
    <w:lvl w:ilvl="6" w:tplc="081D0001" w:tentative="1">
      <w:start w:val="1"/>
      <w:numFmt w:val="bullet"/>
      <w:lvlText w:val=""/>
      <w:lvlJc w:val="left"/>
      <w:pPr>
        <w:ind w:left="5040" w:hanging="360"/>
      </w:pPr>
      <w:rPr>
        <w:rFonts w:ascii="Symbol" w:hAnsi="Symbol" w:hint="default"/>
      </w:rPr>
    </w:lvl>
    <w:lvl w:ilvl="7" w:tplc="081D0003" w:tentative="1">
      <w:start w:val="1"/>
      <w:numFmt w:val="bullet"/>
      <w:lvlText w:val="o"/>
      <w:lvlJc w:val="left"/>
      <w:pPr>
        <w:ind w:left="5760" w:hanging="360"/>
      </w:pPr>
      <w:rPr>
        <w:rFonts w:ascii="Courier New" w:hAnsi="Courier New" w:cs="Courier New" w:hint="default"/>
      </w:rPr>
    </w:lvl>
    <w:lvl w:ilvl="8" w:tplc="081D0005" w:tentative="1">
      <w:start w:val="1"/>
      <w:numFmt w:val="bullet"/>
      <w:lvlText w:val=""/>
      <w:lvlJc w:val="left"/>
      <w:pPr>
        <w:ind w:left="6480" w:hanging="360"/>
      </w:pPr>
      <w:rPr>
        <w:rFonts w:ascii="Wingdings" w:hAnsi="Wingdings" w:hint="default"/>
      </w:rPr>
    </w:lvl>
  </w:abstractNum>
  <w:num w:numId="1" w16cid:durableId="1591815663">
    <w:abstractNumId w:val="11"/>
  </w:num>
  <w:num w:numId="2" w16cid:durableId="1273561238">
    <w:abstractNumId w:val="8"/>
  </w:num>
  <w:num w:numId="3" w16cid:durableId="263652835">
    <w:abstractNumId w:val="0"/>
  </w:num>
  <w:num w:numId="4" w16cid:durableId="412746748">
    <w:abstractNumId w:val="7"/>
  </w:num>
  <w:num w:numId="5" w16cid:durableId="975641249">
    <w:abstractNumId w:val="2"/>
  </w:num>
  <w:num w:numId="6" w16cid:durableId="1559632465">
    <w:abstractNumId w:val="10"/>
  </w:num>
  <w:num w:numId="7" w16cid:durableId="1701011931">
    <w:abstractNumId w:val="5"/>
  </w:num>
  <w:num w:numId="8" w16cid:durableId="486867525">
    <w:abstractNumId w:val="3"/>
  </w:num>
  <w:num w:numId="9" w16cid:durableId="1420180485">
    <w:abstractNumId w:val="6"/>
  </w:num>
  <w:num w:numId="10" w16cid:durableId="144709529">
    <w:abstractNumId w:val="12"/>
  </w:num>
  <w:num w:numId="11" w16cid:durableId="1159541306">
    <w:abstractNumId w:val="4"/>
  </w:num>
  <w:num w:numId="12" w16cid:durableId="698431134">
    <w:abstractNumId w:val="13"/>
  </w:num>
  <w:num w:numId="13" w16cid:durableId="957613282">
    <w:abstractNumId w:val="14"/>
  </w:num>
  <w:num w:numId="14" w16cid:durableId="1228299043">
    <w:abstractNumId w:val="9"/>
  </w:num>
  <w:num w:numId="15" w16cid:durableId="1292324885">
    <w:abstractNumId w:val="15"/>
  </w:num>
  <w:num w:numId="16" w16cid:durableId="283317486">
    <w:abstractNumId w:val="1"/>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1247"/>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0DE1"/>
    <w:rsid w:val="000002F2"/>
    <w:rsid w:val="000007A0"/>
    <w:rsid w:val="00003A95"/>
    <w:rsid w:val="00004127"/>
    <w:rsid w:val="00005A56"/>
    <w:rsid w:val="00005B66"/>
    <w:rsid w:val="000063C3"/>
    <w:rsid w:val="000074FB"/>
    <w:rsid w:val="00007A66"/>
    <w:rsid w:val="00012EE5"/>
    <w:rsid w:val="00017A6C"/>
    <w:rsid w:val="00020955"/>
    <w:rsid w:val="000213ED"/>
    <w:rsid w:val="00023631"/>
    <w:rsid w:val="000236FD"/>
    <w:rsid w:val="00024D16"/>
    <w:rsid w:val="00025FAF"/>
    <w:rsid w:val="000264C2"/>
    <w:rsid w:val="00026D92"/>
    <w:rsid w:val="00026DF3"/>
    <w:rsid w:val="000306C1"/>
    <w:rsid w:val="00031ED2"/>
    <w:rsid w:val="0003206B"/>
    <w:rsid w:val="00032492"/>
    <w:rsid w:val="00034330"/>
    <w:rsid w:val="00034A52"/>
    <w:rsid w:val="00034E91"/>
    <w:rsid w:val="00035820"/>
    <w:rsid w:val="00035DCF"/>
    <w:rsid w:val="00037750"/>
    <w:rsid w:val="00037BF8"/>
    <w:rsid w:val="00040D04"/>
    <w:rsid w:val="00043183"/>
    <w:rsid w:val="00043B96"/>
    <w:rsid w:val="00045047"/>
    <w:rsid w:val="00047AA2"/>
    <w:rsid w:val="00050482"/>
    <w:rsid w:val="00052242"/>
    <w:rsid w:val="00052961"/>
    <w:rsid w:val="00052DBB"/>
    <w:rsid w:val="000543A7"/>
    <w:rsid w:val="00057656"/>
    <w:rsid w:val="000602C3"/>
    <w:rsid w:val="00060EB2"/>
    <w:rsid w:val="000619EC"/>
    <w:rsid w:val="00061F11"/>
    <w:rsid w:val="000625F6"/>
    <w:rsid w:val="000626A8"/>
    <w:rsid w:val="00062819"/>
    <w:rsid w:val="00062BE8"/>
    <w:rsid w:val="00062E0C"/>
    <w:rsid w:val="00063758"/>
    <w:rsid w:val="00064C43"/>
    <w:rsid w:val="00066C5B"/>
    <w:rsid w:val="000702A3"/>
    <w:rsid w:val="00070C78"/>
    <w:rsid w:val="0007122B"/>
    <w:rsid w:val="00071C0E"/>
    <w:rsid w:val="00071F85"/>
    <w:rsid w:val="00072B37"/>
    <w:rsid w:val="00073298"/>
    <w:rsid w:val="00073573"/>
    <w:rsid w:val="00073E45"/>
    <w:rsid w:val="00073F0E"/>
    <w:rsid w:val="000748E0"/>
    <w:rsid w:val="00075469"/>
    <w:rsid w:val="000757BA"/>
    <w:rsid w:val="0008182E"/>
    <w:rsid w:val="00082571"/>
    <w:rsid w:val="0008308F"/>
    <w:rsid w:val="00084137"/>
    <w:rsid w:val="00084953"/>
    <w:rsid w:val="00084C26"/>
    <w:rsid w:val="00085C6C"/>
    <w:rsid w:val="000914E4"/>
    <w:rsid w:val="00091F1B"/>
    <w:rsid w:val="0009512C"/>
    <w:rsid w:val="00095CDA"/>
    <w:rsid w:val="00097362"/>
    <w:rsid w:val="000A12D3"/>
    <w:rsid w:val="000A1D3F"/>
    <w:rsid w:val="000A2EC8"/>
    <w:rsid w:val="000A467F"/>
    <w:rsid w:val="000A4CA2"/>
    <w:rsid w:val="000B0E06"/>
    <w:rsid w:val="000B175E"/>
    <w:rsid w:val="000B24EF"/>
    <w:rsid w:val="000B3F9F"/>
    <w:rsid w:val="000B48E2"/>
    <w:rsid w:val="000B4B50"/>
    <w:rsid w:val="000B6D88"/>
    <w:rsid w:val="000B7882"/>
    <w:rsid w:val="000B7EA9"/>
    <w:rsid w:val="000C0CD5"/>
    <w:rsid w:val="000C143B"/>
    <w:rsid w:val="000C21EB"/>
    <w:rsid w:val="000C32C2"/>
    <w:rsid w:val="000C53E8"/>
    <w:rsid w:val="000C5EC2"/>
    <w:rsid w:val="000C6946"/>
    <w:rsid w:val="000C7E33"/>
    <w:rsid w:val="000D12FC"/>
    <w:rsid w:val="000D1DB3"/>
    <w:rsid w:val="000D1FC3"/>
    <w:rsid w:val="000D2198"/>
    <w:rsid w:val="000D3CAA"/>
    <w:rsid w:val="000D409C"/>
    <w:rsid w:val="000D55E1"/>
    <w:rsid w:val="000D596E"/>
    <w:rsid w:val="000D604A"/>
    <w:rsid w:val="000D6955"/>
    <w:rsid w:val="000D731C"/>
    <w:rsid w:val="000D77C5"/>
    <w:rsid w:val="000D788B"/>
    <w:rsid w:val="000E0301"/>
    <w:rsid w:val="000E0D0E"/>
    <w:rsid w:val="000E2B17"/>
    <w:rsid w:val="000E54CA"/>
    <w:rsid w:val="000E69DE"/>
    <w:rsid w:val="000E6A5E"/>
    <w:rsid w:val="000E7E7C"/>
    <w:rsid w:val="000F18A7"/>
    <w:rsid w:val="000F18B6"/>
    <w:rsid w:val="000F1A8F"/>
    <w:rsid w:val="000F24F9"/>
    <w:rsid w:val="000F349E"/>
    <w:rsid w:val="000F38BC"/>
    <w:rsid w:val="000F3D39"/>
    <w:rsid w:val="000F4626"/>
    <w:rsid w:val="000F4AF8"/>
    <w:rsid w:val="000F4E22"/>
    <w:rsid w:val="000F4E97"/>
    <w:rsid w:val="000F4F7A"/>
    <w:rsid w:val="000F6F86"/>
    <w:rsid w:val="000F71F6"/>
    <w:rsid w:val="000F7273"/>
    <w:rsid w:val="00101F15"/>
    <w:rsid w:val="001023E7"/>
    <w:rsid w:val="001023E9"/>
    <w:rsid w:val="00105FD5"/>
    <w:rsid w:val="00106A2C"/>
    <w:rsid w:val="001079FA"/>
    <w:rsid w:val="00107CD4"/>
    <w:rsid w:val="001116A0"/>
    <w:rsid w:val="00112534"/>
    <w:rsid w:val="0011415F"/>
    <w:rsid w:val="00117009"/>
    <w:rsid w:val="00117C1E"/>
    <w:rsid w:val="001200AB"/>
    <w:rsid w:val="00120264"/>
    <w:rsid w:val="00121EDA"/>
    <w:rsid w:val="0012364E"/>
    <w:rsid w:val="00123EF7"/>
    <w:rsid w:val="00124B29"/>
    <w:rsid w:val="00124EFC"/>
    <w:rsid w:val="00125716"/>
    <w:rsid w:val="00126DF9"/>
    <w:rsid w:val="00126DFA"/>
    <w:rsid w:val="00130EF9"/>
    <w:rsid w:val="0013103E"/>
    <w:rsid w:val="001310D8"/>
    <w:rsid w:val="00131ADF"/>
    <w:rsid w:val="00132F44"/>
    <w:rsid w:val="001332D5"/>
    <w:rsid w:val="00133652"/>
    <w:rsid w:val="00133CDC"/>
    <w:rsid w:val="00133F0E"/>
    <w:rsid w:val="001344F5"/>
    <w:rsid w:val="0013495A"/>
    <w:rsid w:val="00134DF7"/>
    <w:rsid w:val="00137379"/>
    <w:rsid w:val="001374A8"/>
    <w:rsid w:val="001379A4"/>
    <w:rsid w:val="00140A5D"/>
    <w:rsid w:val="00141485"/>
    <w:rsid w:val="00144EF2"/>
    <w:rsid w:val="00145351"/>
    <w:rsid w:val="0014660B"/>
    <w:rsid w:val="001467F1"/>
    <w:rsid w:val="00146851"/>
    <w:rsid w:val="001479FD"/>
    <w:rsid w:val="00147B13"/>
    <w:rsid w:val="0015215C"/>
    <w:rsid w:val="00153D8D"/>
    <w:rsid w:val="0015465C"/>
    <w:rsid w:val="001546F4"/>
    <w:rsid w:val="001551D7"/>
    <w:rsid w:val="00156828"/>
    <w:rsid w:val="0015778F"/>
    <w:rsid w:val="0016095B"/>
    <w:rsid w:val="00160A53"/>
    <w:rsid w:val="001634E3"/>
    <w:rsid w:val="001649FF"/>
    <w:rsid w:val="001671AF"/>
    <w:rsid w:val="00167AE7"/>
    <w:rsid w:val="00167D90"/>
    <w:rsid w:val="00170A12"/>
    <w:rsid w:val="00171098"/>
    <w:rsid w:val="00171AA6"/>
    <w:rsid w:val="00172678"/>
    <w:rsid w:val="00172B95"/>
    <w:rsid w:val="001766A6"/>
    <w:rsid w:val="00180FAF"/>
    <w:rsid w:val="00181F5D"/>
    <w:rsid w:val="001821A9"/>
    <w:rsid w:val="0018499B"/>
    <w:rsid w:val="001854A6"/>
    <w:rsid w:val="00186673"/>
    <w:rsid w:val="001922AC"/>
    <w:rsid w:val="001938E0"/>
    <w:rsid w:val="00195A82"/>
    <w:rsid w:val="00196B1C"/>
    <w:rsid w:val="0019713A"/>
    <w:rsid w:val="0019793A"/>
    <w:rsid w:val="001A1850"/>
    <w:rsid w:val="001A3604"/>
    <w:rsid w:val="001A3975"/>
    <w:rsid w:val="001A4B9C"/>
    <w:rsid w:val="001A7859"/>
    <w:rsid w:val="001A7F5A"/>
    <w:rsid w:val="001B2C52"/>
    <w:rsid w:val="001B30CB"/>
    <w:rsid w:val="001B3DA2"/>
    <w:rsid w:val="001B46C3"/>
    <w:rsid w:val="001B542B"/>
    <w:rsid w:val="001B64D7"/>
    <w:rsid w:val="001C1F2E"/>
    <w:rsid w:val="001C218B"/>
    <w:rsid w:val="001C4F70"/>
    <w:rsid w:val="001C6452"/>
    <w:rsid w:val="001D107D"/>
    <w:rsid w:val="001D1852"/>
    <w:rsid w:val="001D1F0B"/>
    <w:rsid w:val="001D4649"/>
    <w:rsid w:val="001D5FD4"/>
    <w:rsid w:val="001D722B"/>
    <w:rsid w:val="001D72E1"/>
    <w:rsid w:val="001E032B"/>
    <w:rsid w:val="001E0639"/>
    <w:rsid w:val="001E16E4"/>
    <w:rsid w:val="001E2213"/>
    <w:rsid w:val="001E33E4"/>
    <w:rsid w:val="001E3B4B"/>
    <w:rsid w:val="001E4B66"/>
    <w:rsid w:val="001E4E82"/>
    <w:rsid w:val="001E5335"/>
    <w:rsid w:val="001F2925"/>
    <w:rsid w:val="001F2DA9"/>
    <w:rsid w:val="001F5516"/>
    <w:rsid w:val="001F56C6"/>
    <w:rsid w:val="001F6364"/>
    <w:rsid w:val="001F67C8"/>
    <w:rsid w:val="00200A5C"/>
    <w:rsid w:val="00201173"/>
    <w:rsid w:val="0020142C"/>
    <w:rsid w:val="002021D8"/>
    <w:rsid w:val="0020265E"/>
    <w:rsid w:val="00203ABA"/>
    <w:rsid w:val="00204BC8"/>
    <w:rsid w:val="00204F05"/>
    <w:rsid w:val="002055B7"/>
    <w:rsid w:val="0020609C"/>
    <w:rsid w:val="00211FED"/>
    <w:rsid w:val="0021276B"/>
    <w:rsid w:val="0021433A"/>
    <w:rsid w:val="00216007"/>
    <w:rsid w:val="0021682E"/>
    <w:rsid w:val="00217F6C"/>
    <w:rsid w:val="00220522"/>
    <w:rsid w:val="00220E3D"/>
    <w:rsid w:val="00221A54"/>
    <w:rsid w:val="002235C8"/>
    <w:rsid w:val="00223954"/>
    <w:rsid w:val="002244E5"/>
    <w:rsid w:val="00225BF9"/>
    <w:rsid w:val="00225E7A"/>
    <w:rsid w:val="00227CB3"/>
    <w:rsid w:val="002319A4"/>
    <w:rsid w:val="0023400E"/>
    <w:rsid w:val="00236E8C"/>
    <w:rsid w:val="00237601"/>
    <w:rsid w:val="00241CC7"/>
    <w:rsid w:val="00243B1B"/>
    <w:rsid w:val="002458D2"/>
    <w:rsid w:val="002462D1"/>
    <w:rsid w:val="00246600"/>
    <w:rsid w:val="0024707D"/>
    <w:rsid w:val="002503DC"/>
    <w:rsid w:val="00250691"/>
    <w:rsid w:val="00250A47"/>
    <w:rsid w:val="0025270C"/>
    <w:rsid w:val="002554B1"/>
    <w:rsid w:val="0025608E"/>
    <w:rsid w:val="00257819"/>
    <w:rsid w:val="00262171"/>
    <w:rsid w:val="00266D2C"/>
    <w:rsid w:val="00266E86"/>
    <w:rsid w:val="00270A23"/>
    <w:rsid w:val="0027121A"/>
    <w:rsid w:val="00272A28"/>
    <w:rsid w:val="00273B38"/>
    <w:rsid w:val="00273C4E"/>
    <w:rsid w:val="00273C58"/>
    <w:rsid w:val="00273DE6"/>
    <w:rsid w:val="00273F07"/>
    <w:rsid w:val="00274639"/>
    <w:rsid w:val="00275374"/>
    <w:rsid w:val="002759AC"/>
    <w:rsid w:val="00276B4E"/>
    <w:rsid w:val="0028082E"/>
    <w:rsid w:val="002811C6"/>
    <w:rsid w:val="002831DE"/>
    <w:rsid w:val="002835A2"/>
    <w:rsid w:val="00284782"/>
    <w:rsid w:val="00291FD5"/>
    <w:rsid w:val="00292092"/>
    <w:rsid w:val="00292651"/>
    <w:rsid w:val="002927E3"/>
    <w:rsid w:val="0029345F"/>
    <w:rsid w:val="00294658"/>
    <w:rsid w:val="002979DA"/>
    <w:rsid w:val="002A0944"/>
    <w:rsid w:val="002A0E7D"/>
    <w:rsid w:val="002A15DF"/>
    <w:rsid w:val="002A248D"/>
    <w:rsid w:val="002A252B"/>
    <w:rsid w:val="002A2803"/>
    <w:rsid w:val="002A3841"/>
    <w:rsid w:val="002A4163"/>
    <w:rsid w:val="002A4190"/>
    <w:rsid w:val="002A6870"/>
    <w:rsid w:val="002B0993"/>
    <w:rsid w:val="002B0A6D"/>
    <w:rsid w:val="002B1E10"/>
    <w:rsid w:val="002B1F8A"/>
    <w:rsid w:val="002B31D0"/>
    <w:rsid w:val="002B3DAD"/>
    <w:rsid w:val="002B4842"/>
    <w:rsid w:val="002B4866"/>
    <w:rsid w:val="002C17B8"/>
    <w:rsid w:val="002C29E8"/>
    <w:rsid w:val="002C39AA"/>
    <w:rsid w:val="002C4013"/>
    <w:rsid w:val="002C4230"/>
    <w:rsid w:val="002C4B02"/>
    <w:rsid w:val="002C5134"/>
    <w:rsid w:val="002C5151"/>
    <w:rsid w:val="002C58C4"/>
    <w:rsid w:val="002C593C"/>
    <w:rsid w:val="002D0C93"/>
    <w:rsid w:val="002D1809"/>
    <w:rsid w:val="002D28EA"/>
    <w:rsid w:val="002D2E79"/>
    <w:rsid w:val="002D4210"/>
    <w:rsid w:val="002D62C3"/>
    <w:rsid w:val="002D7751"/>
    <w:rsid w:val="002E0115"/>
    <w:rsid w:val="002E1640"/>
    <w:rsid w:val="002E363D"/>
    <w:rsid w:val="002E4AEC"/>
    <w:rsid w:val="002E53F8"/>
    <w:rsid w:val="002E63CA"/>
    <w:rsid w:val="002E7919"/>
    <w:rsid w:val="002F09C7"/>
    <w:rsid w:val="002F387D"/>
    <w:rsid w:val="002F4187"/>
    <w:rsid w:val="002F55D1"/>
    <w:rsid w:val="002F571C"/>
    <w:rsid w:val="002F5CBC"/>
    <w:rsid w:val="002F6644"/>
    <w:rsid w:val="002F66E5"/>
    <w:rsid w:val="002F7459"/>
    <w:rsid w:val="0030156D"/>
    <w:rsid w:val="00305D10"/>
    <w:rsid w:val="00307320"/>
    <w:rsid w:val="00312693"/>
    <w:rsid w:val="0031546B"/>
    <w:rsid w:val="00315840"/>
    <w:rsid w:val="00317A88"/>
    <w:rsid w:val="00317CFB"/>
    <w:rsid w:val="00317E3D"/>
    <w:rsid w:val="00317F9A"/>
    <w:rsid w:val="00321427"/>
    <w:rsid w:val="003218FB"/>
    <w:rsid w:val="00322087"/>
    <w:rsid w:val="0032289B"/>
    <w:rsid w:val="00323B2E"/>
    <w:rsid w:val="0032448B"/>
    <w:rsid w:val="00330F38"/>
    <w:rsid w:val="00330FA3"/>
    <w:rsid w:val="0033102C"/>
    <w:rsid w:val="003319C8"/>
    <w:rsid w:val="00333143"/>
    <w:rsid w:val="003343D5"/>
    <w:rsid w:val="00334A68"/>
    <w:rsid w:val="003354E1"/>
    <w:rsid w:val="00340DB1"/>
    <w:rsid w:val="0034151C"/>
    <w:rsid w:val="003415DA"/>
    <w:rsid w:val="00341937"/>
    <w:rsid w:val="00341944"/>
    <w:rsid w:val="003452E0"/>
    <w:rsid w:val="00345698"/>
    <w:rsid w:val="00347863"/>
    <w:rsid w:val="00352289"/>
    <w:rsid w:val="00352898"/>
    <w:rsid w:val="003530F9"/>
    <w:rsid w:val="00354BDE"/>
    <w:rsid w:val="0035597C"/>
    <w:rsid w:val="00356094"/>
    <w:rsid w:val="00356A42"/>
    <w:rsid w:val="00363340"/>
    <w:rsid w:val="00363801"/>
    <w:rsid w:val="0036396C"/>
    <w:rsid w:val="00363AEE"/>
    <w:rsid w:val="00363B85"/>
    <w:rsid w:val="003656D3"/>
    <w:rsid w:val="00366A34"/>
    <w:rsid w:val="00371242"/>
    <w:rsid w:val="0037307F"/>
    <w:rsid w:val="00373986"/>
    <w:rsid w:val="003743EC"/>
    <w:rsid w:val="00374400"/>
    <w:rsid w:val="00374F85"/>
    <w:rsid w:val="003755C1"/>
    <w:rsid w:val="00377FCD"/>
    <w:rsid w:val="003815C0"/>
    <w:rsid w:val="00381642"/>
    <w:rsid w:val="00382282"/>
    <w:rsid w:val="003843F9"/>
    <w:rsid w:val="00384F00"/>
    <w:rsid w:val="00385603"/>
    <w:rsid w:val="00385D63"/>
    <w:rsid w:val="00387780"/>
    <w:rsid w:val="00387B1A"/>
    <w:rsid w:val="003905CB"/>
    <w:rsid w:val="003912D5"/>
    <w:rsid w:val="00391DF6"/>
    <w:rsid w:val="00392288"/>
    <w:rsid w:val="00397FB5"/>
    <w:rsid w:val="003A0292"/>
    <w:rsid w:val="003A09C0"/>
    <w:rsid w:val="003A121A"/>
    <w:rsid w:val="003A1BD9"/>
    <w:rsid w:val="003A23F8"/>
    <w:rsid w:val="003A3BFA"/>
    <w:rsid w:val="003A4FE3"/>
    <w:rsid w:val="003A645D"/>
    <w:rsid w:val="003A6ED3"/>
    <w:rsid w:val="003B00D6"/>
    <w:rsid w:val="003B0190"/>
    <w:rsid w:val="003B17F0"/>
    <w:rsid w:val="003B1DF3"/>
    <w:rsid w:val="003B1E4A"/>
    <w:rsid w:val="003B3BD9"/>
    <w:rsid w:val="003B3D3F"/>
    <w:rsid w:val="003B6954"/>
    <w:rsid w:val="003B72EC"/>
    <w:rsid w:val="003C079B"/>
    <w:rsid w:val="003C1719"/>
    <w:rsid w:val="003C17A6"/>
    <w:rsid w:val="003C1BCF"/>
    <w:rsid w:val="003C2BFE"/>
    <w:rsid w:val="003C3A92"/>
    <w:rsid w:val="003C3C27"/>
    <w:rsid w:val="003C448D"/>
    <w:rsid w:val="003C5F15"/>
    <w:rsid w:val="003C66DA"/>
    <w:rsid w:val="003C6DC1"/>
    <w:rsid w:val="003C7797"/>
    <w:rsid w:val="003D0193"/>
    <w:rsid w:val="003D1104"/>
    <w:rsid w:val="003D1A21"/>
    <w:rsid w:val="003D2082"/>
    <w:rsid w:val="003D286A"/>
    <w:rsid w:val="003D3A0F"/>
    <w:rsid w:val="003D418D"/>
    <w:rsid w:val="003D451C"/>
    <w:rsid w:val="003D5FEB"/>
    <w:rsid w:val="003D67E5"/>
    <w:rsid w:val="003D6A7C"/>
    <w:rsid w:val="003D6EEE"/>
    <w:rsid w:val="003D70BB"/>
    <w:rsid w:val="003E08A1"/>
    <w:rsid w:val="003E0980"/>
    <w:rsid w:val="003E166B"/>
    <w:rsid w:val="003E17F7"/>
    <w:rsid w:val="003E2127"/>
    <w:rsid w:val="003E257F"/>
    <w:rsid w:val="003E493D"/>
    <w:rsid w:val="003E53A7"/>
    <w:rsid w:val="003F0CDC"/>
    <w:rsid w:val="003F2EDA"/>
    <w:rsid w:val="003F488B"/>
    <w:rsid w:val="003F73DE"/>
    <w:rsid w:val="003F79A4"/>
    <w:rsid w:val="0040173E"/>
    <w:rsid w:val="0040367C"/>
    <w:rsid w:val="00403A55"/>
    <w:rsid w:val="00404529"/>
    <w:rsid w:val="0040552A"/>
    <w:rsid w:val="00405AEB"/>
    <w:rsid w:val="00405E83"/>
    <w:rsid w:val="00406EAF"/>
    <w:rsid w:val="00407000"/>
    <w:rsid w:val="00407C4E"/>
    <w:rsid w:val="00410FE5"/>
    <w:rsid w:val="004113AA"/>
    <w:rsid w:val="00411E68"/>
    <w:rsid w:val="00412468"/>
    <w:rsid w:val="00412E81"/>
    <w:rsid w:val="004150A3"/>
    <w:rsid w:val="004155EB"/>
    <w:rsid w:val="00415A56"/>
    <w:rsid w:val="00415B4C"/>
    <w:rsid w:val="00417FC0"/>
    <w:rsid w:val="00424156"/>
    <w:rsid w:val="004245D8"/>
    <w:rsid w:val="0042578D"/>
    <w:rsid w:val="004265BB"/>
    <w:rsid w:val="00426B24"/>
    <w:rsid w:val="00427116"/>
    <w:rsid w:val="004275EA"/>
    <w:rsid w:val="00431670"/>
    <w:rsid w:val="004317AF"/>
    <w:rsid w:val="00432C48"/>
    <w:rsid w:val="0043385F"/>
    <w:rsid w:val="0043394C"/>
    <w:rsid w:val="004347D1"/>
    <w:rsid w:val="00436881"/>
    <w:rsid w:val="00436AE1"/>
    <w:rsid w:val="0044031B"/>
    <w:rsid w:val="00440B67"/>
    <w:rsid w:val="00440C53"/>
    <w:rsid w:val="004419F2"/>
    <w:rsid w:val="0044235B"/>
    <w:rsid w:val="00442D8A"/>
    <w:rsid w:val="00443A92"/>
    <w:rsid w:val="004451EA"/>
    <w:rsid w:val="00445C0A"/>
    <w:rsid w:val="00446AB6"/>
    <w:rsid w:val="00446E51"/>
    <w:rsid w:val="00447502"/>
    <w:rsid w:val="00447773"/>
    <w:rsid w:val="00447DB1"/>
    <w:rsid w:val="004509A3"/>
    <w:rsid w:val="00450B44"/>
    <w:rsid w:val="00450C6A"/>
    <w:rsid w:val="0045207C"/>
    <w:rsid w:val="004527C5"/>
    <w:rsid w:val="00452B59"/>
    <w:rsid w:val="004547CE"/>
    <w:rsid w:val="00455D68"/>
    <w:rsid w:val="00456CBB"/>
    <w:rsid w:val="0045707C"/>
    <w:rsid w:val="00457886"/>
    <w:rsid w:val="00461054"/>
    <w:rsid w:val="00462D85"/>
    <w:rsid w:val="00463B18"/>
    <w:rsid w:val="00464AD8"/>
    <w:rsid w:val="00465447"/>
    <w:rsid w:val="00466C79"/>
    <w:rsid w:val="004675BD"/>
    <w:rsid w:val="00467A7A"/>
    <w:rsid w:val="00467CE3"/>
    <w:rsid w:val="00470D8C"/>
    <w:rsid w:val="004723C2"/>
    <w:rsid w:val="00472DF1"/>
    <w:rsid w:val="00473BDF"/>
    <w:rsid w:val="00475D68"/>
    <w:rsid w:val="00475EE7"/>
    <w:rsid w:val="004779A1"/>
    <w:rsid w:val="00477DB3"/>
    <w:rsid w:val="00480E98"/>
    <w:rsid w:val="00483AF0"/>
    <w:rsid w:val="004862A5"/>
    <w:rsid w:val="00487009"/>
    <w:rsid w:val="00487C3C"/>
    <w:rsid w:val="004900E5"/>
    <w:rsid w:val="004902A7"/>
    <w:rsid w:val="004906B0"/>
    <w:rsid w:val="004915E7"/>
    <w:rsid w:val="0049235C"/>
    <w:rsid w:val="00495F54"/>
    <w:rsid w:val="0049693E"/>
    <w:rsid w:val="00496B38"/>
    <w:rsid w:val="004A0486"/>
    <w:rsid w:val="004A0C81"/>
    <w:rsid w:val="004A0F83"/>
    <w:rsid w:val="004A0F9D"/>
    <w:rsid w:val="004A0FE6"/>
    <w:rsid w:val="004A11CA"/>
    <w:rsid w:val="004A2007"/>
    <w:rsid w:val="004A2EA5"/>
    <w:rsid w:val="004A3B50"/>
    <w:rsid w:val="004A51F6"/>
    <w:rsid w:val="004A55F3"/>
    <w:rsid w:val="004A70BB"/>
    <w:rsid w:val="004A7C8D"/>
    <w:rsid w:val="004B087A"/>
    <w:rsid w:val="004B08D7"/>
    <w:rsid w:val="004B290C"/>
    <w:rsid w:val="004B35E9"/>
    <w:rsid w:val="004C0376"/>
    <w:rsid w:val="004C0FB0"/>
    <w:rsid w:val="004C15E5"/>
    <w:rsid w:val="004C1D7F"/>
    <w:rsid w:val="004C1E37"/>
    <w:rsid w:val="004C2EEF"/>
    <w:rsid w:val="004C3498"/>
    <w:rsid w:val="004C390C"/>
    <w:rsid w:val="004C3B5D"/>
    <w:rsid w:val="004C4178"/>
    <w:rsid w:val="004C43B7"/>
    <w:rsid w:val="004C5BC2"/>
    <w:rsid w:val="004C695D"/>
    <w:rsid w:val="004C71A1"/>
    <w:rsid w:val="004C721E"/>
    <w:rsid w:val="004C7ECB"/>
    <w:rsid w:val="004D0E80"/>
    <w:rsid w:val="004D38C7"/>
    <w:rsid w:val="004D590D"/>
    <w:rsid w:val="004D5992"/>
    <w:rsid w:val="004D6BC9"/>
    <w:rsid w:val="004D78A4"/>
    <w:rsid w:val="004D7E25"/>
    <w:rsid w:val="004E0633"/>
    <w:rsid w:val="004E0AC4"/>
    <w:rsid w:val="004E1808"/>
    <w:rsid w:val="004E2286"/>
    <w:rsid w:val="004E2E5D"/>
    <w:rsid w:val="004E2F91"/>
    <w:rsid w:val="004E37ED"/>
    <w:rsid w:val="004E40CF"/>
    <w:rsid w:val="004E5A31"/>
    <w:rsid w:val="004E7371"/>
    <w:rsid w:val="004F0452"/>
    <w:rsid w:val="004F0DE1"/>
    <w:rsid w:val="004F2667"/>
    <w:rsid w:val="004F3666"/>
    <w:rsid w:val="004F4713"/>
    <w:rsid w:val="004F67C5"/>
    <w:rsid w:val="004F694A"/>
    <w:rsid w:val="004F7308"/>
    <w:rsid w:val="004F7BB8"/>
    <w:rsid w:val="005000F6"/>
    <w:rsid w:val="0050076D"/>
    <w:rsid w:val="005011FA"/>
    <w:rsid w:val="00501FAF"/>
    <w:rsid w:val="005022CD"/>
    <w:rsid w:val="0051022D"/>
    <w:rsid w:val="00511358"/>
    <w:rsid w:val="00511819"/>
    <w:rsid w:val="005123F1"/>
    <w:rsid w:val="00515349"/>
    <w:rsid w:val="005157DC"/>
    <w:rsid w:val="00516915"/>
    <w:rsid w:val="00516BE7"/>
    <w:rsid w:val="005256D0"/>
    <w:rsid w:val="005309D8"/>
    <w:rsid w:val="005321BE"/>
    <w:rsid w:val="0053613F"/>
    <w:rsid w:val="00536158"/>
    <w:rsid w:val="00536366"/>
    <w:rsid w:val="0053662E"/>
    <w:rsid w:val="00540411"/>
    <w:rsid w:val="00541EFF"/>
    <w:rsid w:val="0054208E"/>
    <w:rsid w:val="00542ED1"/>
    <w:rsid w:val="005437D9"/>
    <w:rsid w:val="00543D9B"/>
    <w:rsid w:val="005463F9"/>
    <w:rsid w:val="00547098"/>
    <w:rsid w:val="0055040A"/>
    <w:rsid w:val="0055092B"/>
    <w:rsid w:val="00550E84"/>
    <w:rsid w:val="005512D3"/>
    <w:rsid w:val="005515D4"/>
    <w:rsid w:val="00554F93"/>
    <w:rsid w:val="00555AA2"/>
    <w:rsid w:val="00555C1A"/>
    <w:rsid w:val="00555EB1"/>
    <w:rsid w:val="00557F31"/>
    <w:rsid w:val="005615BA"/>
    <w:rsid w:val="00564C3D"/>
    <w:rsid w:val="00565FDB"/>
    <w:rsid w:val="00566DE4"/>
    <w:rsid w:val="005674B0"/>
    <w:rsid w:val="0056782A"/>
    <w:rsid w:val="0057060C"/>
    <w:rsid w:val="005716D6"/>
    <w:rsid w:val="005733CF"/>
    <w:rsid w:val="00573790"/>
    <w:rsid w:val="00573CD2"/>
    <w:rsid w:val="0057416A"/>
    <w:rsid w:val="00576051"/>
    <w:rsid w:val="005765C7"/>
    <w:rsid w:val="005775CC"/>
    <w:rsid w:val="00577CFD"/>
    <w:rsid w:val="00580CA3"/>
    <w:rsid w:val="00580D24"/>
    <w:rsid w:val="0058263A"/>
    <w:rsid w:val="00583420"/>
    <w:rsid w:val="005844BF"/>
    <w:rsid w:val="00584B7D"/>
    <w:rsid w:val="00585589"/>
    <w:rsid w:val="00586C29"/>
    <w:rsid w:val="00590517"/>
    <w:rsid w:val="0059069D"/>
    <w:rsid w:val="00591666"/>
    <w:rsid w:val="00592468"/>
    <w:rsid w:val="005925AE"/>
    <w:rsid w:val="0059308E"/>
    <w:rsid w:val="005957EB"/>
    <w:rsid w:val="00595CF1"/>
    <w:rsid w:val="00595E28"/>
    <w:rsid w:val="0059675B"/>
    <w:rsid w:val="005969DC"/>
    <w:rsid w:val="005A2D9D"/>
    <w:rsid w:val="005A3FCD"/>
    <w:rsid w:val="005A673F"/>
    <w:rsid w:val="005A7915"/>
    <w:rsid w:val="005B1B6C"/>
    <w:rsid w:val="005B23B3"/>
    <w:rsid w:val="005B285D"/>
    <w:rsid w:val="005B607E"/>
    <w:rsid w:val="005B6D6C"/>
    <w:rsid w:val="005B7545"/>
    <w:rsid w:val="005C1DC6"/>
    <w:rsid w:val="005C2262"/>
    <w:rsid w:val="005C2C8C"/>
    <w:rsid w:val="005C520A"/>
    <w:rsid w:val="005C56EC"/>
    <w:rsid w:val="005C79DD"/>
    <w:rsid w:val="005C7B2E"/>
    <w:rsid w:val="005D2A81"/>
    <w:rsid w:val="005D6221"/>
    <w:rsid w:val="005D79CE"/>
    <w:rsid w:val="005E0586"/>
    <w:rsid w:val="005E1300"/>
    <w:rsid w:val="005E237D"/>
    <w:rsid w:val="005E2B1A"/>
    <w:rsid w:val="005E3216"/>
    <w:rsid w:val="005E332E"/>
    <w:rsid w:val="005E354B"/>
    <w:rsid w:val="005E3C4A"/>
    <w:rsid w:val="005E3D66"/>
    <w:rsid w:val="005E4567"/>
    <w:rsid w:val="005E4BC5"/>
    <w:rsid w:val="005F00DC"/>
    <w:rsid w:val="005F0565"/>
    <w:rsid w:val="005F1AB0"/>
    <w:rsid w:val="005F2525"/>
    <w:rsid w:val="005F2CEC"/>
    <w:rsid w:val="005F301A"/>
    <w:rsid w:val="005F31EF"/>
    <w:rsid w:val="005F3A5C"/>
    <w:rsid w:val="005F4B0D"/>
    <w:rsid w:val="005F51D1"/>
    <w:rsid w:val="005F596E"/>
    <w:rsid w:val="005F5E74"/>
    <w:rsid w:val="005F6ACA"/>
    <w:rsid w:val="005F6F8A"/>
    <w:rsid w:val="006012EB"/>
    <w:rsid w:val="00603064"/>
    <w:rsid w:val="0060360C"/>
    <w:rsid w:val="00606CB9"/>
    <w:rsid w:val="00606E8F"/>
    <w:rsid w:val="00612304"/>
    <w:rsid w:val="006124C9"/>
    <w:rsid w:val="00612FED"/>
    <w:rsid w:val="00613AF4"/>
    <w:rsid w:val="00613C98"/>
    <w:rsid w:val="006143EE"/>
    <w:rsid w:val="00615E60"/>
    <w:rsid w:val="00615F57"/>
    <w:rsid w:val="00616B2D"/>
    <w:rsid w:val="00617202"/>
    <w:rsid w:val="00617F89"/>
    <w:rsid w:val="006205BC"/>
    <w:rsid w:val="00622866"/>
    <w:rsid w:val="00623815"/>
    <w:rsid w:val="00624817"/>
    <w:rsid w:val="00624A2D"/>
    <w:rsid w:val="0063041B"/>
    <w:rsid w:val="00630B91"/>
    <w:rsid w:val="00631A83"/>
    <w:rsid w:val="00631FDA"/>
    <w:rsid w:val="006320B5"/>
    <w:rsid w:val="006333DB"/>
    <w:rsid w:val="00633A9E"/>
    <w:rsid w:val="00633FD2"/>
    <w:rsid w:val="006377EF"/>
    <w:rsid w:val="00637C9E"/>
    <w:rsid w:val="006406FE"/>
    <w:rsid w:val="00641598"/>
    <w:rsid w:val="0064189D"/>
    <w:rsid w:val="00643432"/>
    <w:rsid w:val="00643BB3"/>
    <w:rsid w:val="00643C18"/>
    <w:rsid w:val="00644161"/>
    <w:rsid w:val="006445BE"/>
    <w:rsid w:val="006474CA"/>
    <w:rsid w:val="0064773B"/>
    <w:rsid w:val="00650250"/>
    <w:rsid w:val="006502B3"/>
    <w:rsid w:val="006514A3"/>
    <w:rsid w:val="006523B5"/>
    <w:rsid w:val="00652DA7"/>
    <w:rsid w:val="0065442E"/>
    <w:rsid w:val="00654A58"/>
    <w:rsid w:val="00655499"/>
    <w:rsid w:val="006559D4"/>
    <w:rsid w:val="006559DA"/>
    <w:rsid w:val="00661183"/>
    <w:rsid w:val="00662B6D"/>
    <w:rsid w:val="0066332A"/>
    <w:rsid w:val="006633A2"/>
    <w:rsid w:val="006638BB"/>
    <w:rsid w:val="00664ED2"/>
    <w:rsid w:val="0066508C"/>
    <w:rsid w:val="00667861"/>
    <w:rsid w:val="00667C1C"/>
    <w:rsid w:val="00670612"/>
    <w:rsid w:val="0067115E"/>
    <w:rsid w:val="00671AAE"/>
    <w:rsid w:val="00672850"/>
    <w:rsid w:val="00672F3A"/>
    <w:rsid w:val="00672F41"/>
    <w:rsid w:val="00675125"/>
    <w:rsid w:val="006759AA"/>
    <w:rsid w:val="00676A3F"/>
    <w:rsid w:val="006771F8"/>
    <w:rsid w:val="00680698"/>
    <w:rsid w:val="0068171B"/>
    <w:rsid w:val="00683114"/>
    <w:rsid w:val="00684DAB"/>
    <w:rsid w:val="00685543"/>
    <w:rsid w:val="00685A31"/>
    <w:rsid w:val="00686DB3"/>
    <w:rsid w:val="00686F5F"/>
    <w:rsid w:val="006901C3"/>
    <w:rsid w:val="0069057F"/>
    <w:rsid w:val="006907DA"/>
    <w:rsid w:val="00691E39"/>
    <w:rsid w:val="006923C7"/>
    <w:rsid w:val="00693FAB"/>
    <w:rsid w:val="0069503C"/>
    <w:rsid w:val="006955E6"/>
    <w:rsid w:val="006975F8"/>
    <w:rsid w:val="006A1C00"/>
    <w:rsid w:val="006A53CC"/>
    <w:rsid w:val="006A5B99"/>
    <w:rsid w:val="006A708A"/>
    <w:rsid w:val="006B0280"/>
    <w:rsid w:val="006B0F9C"/>
    <w:rsid w:val="006B1CC0"/>
    <w:rsid w:val="006B3483"/>
    <w:rsid w:val="006B407B"/>
    <w:rsid w:val="006B4AFD"/>
    <w:rsid w:val="006B5127"/>
    <w:rsid w:val="006B5768"/>
    <w:rsid w:val="006B5BBC"/>
    <w:rsid w:val="006B6373"/>
    <w:rsid w:val="006B6F38"/>
    <w:rsid w:val="006C2C13"/>
    <w:rsid w:val="006C3A4A"/>
    <w:rsid w:val="006C531C"/>
    <w:rsid w:val="006C5EE0"/>
    <w:rsid w:val="006C68F7"/>
    <w:rsid w:val="006D06C3"/>
    <w:rsid w:val="006D1763"/>
    <w:rsid w:val="006D2EA6"/>
    <w:rsid w:val="006D43BB"/>
    <w:rsid w:val="006D4EE4"/>
    <w:rsid w:val="006D66C2"/>
    <w:rsid w:val="006D67F7"/>
    <w:rsid w:val="006D6939"/>
    <w:rsid w:val="006D6DEA"/>
    <w:rsid w:val="006E1C28"/>
    <w:rsid w:val="006E232E"/>
    <w:rsid w:val="006E2C9C"/>
    <w:rsid w:val="006E2D26"/>
    <w:rsid w:val="006E3E1C"/>
    <w:rsid w:val="006E41C3"/>
    <w:rsid w:val="006E59FA"/>
    <w:rsid w:val="006E5A68"/>
    <w:rsid w:val="006F4869"/>
    <w:rsid w:val="006F55B5"/>
    <w:rsid w:val="006F69FD"/>
    <w:rsid w:val="0070124A"/>
    <w:rsid w:val="007034E1"/>
    <w:rsid w:val="00703ED3"/>
    <w:rsid w:val="0070423D"/>
    <w:rsid w:val="007062C9"/>
    <w:rsid w:val="00707426"/>
    <w:rsid w:val="0070764D"/>
    <w:rsid w:val="0070771B"/>
    <w:rsid w:val="00710909"/>
    <w:rsid w:val="00710A46"/>
    <w:rsid w:val="007110CB"/>
    <w:rsid w:val="00716641"/>
    <w:rsid w:val="00720AF5"/>
    <w:rsid w:val="0072106D"/>
    <w:rsid w:val="00723C64"/>
    <w:rsid w:val="007240FD"/>
    <w:rsid w:val="00724752"/>
    <w:rsid w:val="00724B6D"/>
    <w:rsid w:val="00724F7C"/>
    <w:rsid w:val="00725E45"/>
    <w:rsid w:val="00727134"/>
    <w:rsid w:val="007316A1"/>
    <w:rsid w:val="00731F69"/>
    <w:rsid w:val="00731FE0"/>
    <w:rsid w:val="00733648"/>
    <w:rsid w:val="00733E3A"/>
    <w:rsid w:val="00734730"/>
    <w:rsid w:val="00735806"/>
    <w:rsid w:val="007363D5"/>
    <w:rsid w:val="00736854"/>
    <w:rsid w:val="00740701"/>
    <w:rsid w:val="00740A65"/>
    <w:rsid w:val="00740A77"/>
    <w:rsid w:val="0074660B"/>
    <w:rsid w:val="00746877"/>
    <w:rsid w:val="0074693C"/>
    <w:rsid w:val="00750CBD"/>
    <w:rsid w:val="0075232E"/>
    <w:rsid w:val="0075295E"/>
    <w:rsid w:val="00753B02"/>
    <w:rsid w:val="00754D93"/>
    <w:rsid w:val="00755398"/>
    <w:rsid w:val="007561B9"/>
    <w:rsid w:val="00756855"/>
    <w:rsid w:val="00756AC5"/>
    <w:rsid w:val="00757A3E"/>
    <w:rsid w:val="0076305A"/>
    <w:rsid w:val="007630C1"/>
    <w:rsid w:val="00764F54"/>
    <w:rsid w:val="0076585E"/>
    <w:rsid w:val="0076671E"/>
    <w:rsid w:val="00766B6A"/>
    <w:rsid w:val="007675E0"/>
    <w:rsid w:val="00767976"/>
    <w:rsid w:val="007705F5"/>
    <w:rsid w:val="007706F5"/>
    <w:rsid w:val="00770B14"/>
    <w:rsid w:val="00771C89"/>
    <w:rsid w:val="00772B2B"/>
    <w:rsid w:val="00773B53"/>
    <w:rsid w:val="007740A8"/>
    <w:rsid w:val="00774D77"/>
    <w:rsid w:val="00777309"/>
    <w:rsid w:val="007812BB"/>
    <w:rsid w:val="007823A5"/>
    <w:rsid w:val="00783D68"/>
    <w:rsid w:val="00784AA3"/>
    <w:rsid w:val="007863C0"/>
    <w:rsid w:val="007866A0"/>
    <w:rsid w:val="007874E2"/>
    <w:rsid w:val="007907ED"/>
    <w:rsid w:val="00792801"/>
    <w:rsid w:val="00792CE3"/>
    <w:rsid w:val="0079336E"/>
    <w:rsid w:val="00793459"/>
    <w:rsid w:val="00793AA6"/>
    <w:rsid w:val="0079411D"/>
    <w:rsid w:val="0079414D"/>
    <w:rsid w:val="00795D96"/>
    <w:rsid w:val="0079661B"/>
    <w:rsid w:val="007970EB"/>
    <w:rsid w:val="00797920"/>
    <w:rsid w:val="007A0007"/>
    <w:rsid w:val="007A0B9C"/>
    <w:rsid w:val="007A15BA"/>
    <w:rsid w:val="007A1A23"/>
    <w:rsid w:val="007A2153"/>
    <w:rsid w:val="007A35D4"/>
    <w:rsid w:val="007A48DB"/>
    <w:rsid w:val="007A4EAA"/>
    <w:rsid w:val="007A6EAB"/>
    <w:rsid w:val="007A782D"/>
    <w:rsid w:val="007B2031"/>
    <w:rsid w:val="007B3A41"/>
    <w:rsid w:val="007B516A"/>
    <w:rsid w:val="007B6191"/>
    <w:rsid w:val="007B72DE"/>
    <w:rsid w:val="007B7A8E"/>
    <w:rsid w:val="007B7D94"/>
    <w:rsid w:val="007C07E3"/>
    <w:rsid w:val="007C19B5"/>
    <w:rsid w:val="007C5540"/>
    <w:rsid w:val="007C5F1C"/>
    <w:rsid w:val="007C7D7D"/>
    <w:rsid w:val="007D01A7"/>
    <w:rsid w:val="007D0283"/>
    <w:rsid w:val="007D120C"/>
    <w:rsid w:val="007D208D"/>
    <w:rsid w:val="007D281B"/>
    <w:rsid w:val="007D3790"/>
    <w:rsid w:val="007D380D"/>
    <w:rsid w:val="007D39AB"/>
    <w:rsid w:val="007D59C7"/>
    <w:rsid w:val="007E15D3"/>
    <w:rsid w:val="007E49DD"/>
    <w:rsid w:val="007E588A"/>
    <w:rsid w:val="007E5970"/>
    <w:rsid w:val="007E6E5D"/>
    <w:rsid w:val="007E7B3F"/>
    <w:rsid w:val="007F0B71"/>
    <w:rsid w:val="007F1595"/>
    <w:rsid w:val="007F19F8"/>
    <w:rsid w:val="007F3560"/>
    <w:rsid w:val="007F5486"/>
    <w:rsid w:val="007F58A6"/>
    <w:rsid w:val="007F70CC"/>
    <w:rsid w:val="0080026E"/>
    <w:rsid w:val="0080127D"/>
    <w:rsid w:val="0080151B"/>
    <w:rsid w:val="00802ADC"/>
    <w:rsid w:val="00804CEB"/>
    <w:rsid w:val="00804D0F"/>
    <w:rsid w:val="00806607"/>
    <w:rsid w:val="008075F5"/>
    <w:rsid w:val="0081102B"/>
    <w:rsid w:val="00811E0A"/>
    <w:rsid w:val="00811E9D"/>
    <w:rsid w:val="00812471"/>
    <w:rsid w:val="00814494"/>
    <w:rsid w:val="00814505"/>
    <w:rsid w:val="008152B0"/>
    <w:rsid w:val="00816005"/>
    <w:rsid w:val="008161D9"/>
    <w:rsid w:val="00817DCF"/>
    <w:rsid w:val="00817E9D"/>
    <w:rsid w:val="008200EC"/>
    <w:rsid w:val="00820223"/>
    <w:rsid w:val="00820434"/>
    <w:rsid w:val="008208BD"/>
    <w:rsid w:val="00821D76"/>
    <w:rsid w:val="00823053"/>
    <w:rsid w:val="008231D0"/>
    <w:rsid w:val="00823DD5"/>
    <w:rsid w:val="008249C2"/>
    <w:rsid w:val="00824BC8"/>
    <w:rsid w:val="00825463"/>
    <w:rsid w:val="008261EC"/>
    <w:rsid w:val="0083027A"/>
    <w:rsid w:val="008315F4"/>
    <w:rsid w:val="00832479"/>
    <w:rsid w:val="008328F7"/>
    <w:rsid w:val="00832DA4"/>
    <w:rsid w:val="00832DAD"/>
    <w:rsid w:val="00834EE9"/>
    <w:rsid w:val="008355A6"/>
    <w:rsid w:val="008355C1"/>
    <w:rsid w:val="00836A02"/>
    <w:rsid w:val="00842C2C"/>
    <w:rsid w:val="00844345"/>
    <w:rsid w:val="00844CEB"/>
    <w:rsid w:val="0084554E"/>
    <w:rsid w:val="00851708"/>
    <w:rsid w:val="00852661"/>
    <w:rsid w:val="00852751"/>
    <w:rsid w:val="00853612"/>
    <w:rsid w:val="00853A6E"/>
    <w:rsid w:val="00855FB9"/>
    <w:rsid w:val="00856088"/>
    <w:rsid w:val="008573F8"/>
    <w:rsid w:val="008576E8"/>
    <w:rsid w:val="008604C3"/>
    <w:rsid w:val="00860EE9"/>
    <w:rsid w:val="0086100F"/>
    <w:rsid w:val="008616D9"/>
    <w:rsid w:val="00861E98"/>
    <w:rsid w:val="00862FC9"/>
    <w:rsid w:val="00864677"/>
    <w:rsid w:val="00865617"/>
    <w:rsid w:val="0086677D"/>
    <w:rsid w:val="00867346"/>
    <w:rsid w:val="008678F4"/>
    <w:rsid w:val="00867A54"/>
    <w:rsid w:val="00870B9F"/>
    <w:rsid w:val="00872020"/>
    <w:rsid w:val="008729A7"/>
    <w:rsid w:val="00873043"/>
    <w:rsid w:val="00874463"/>
    <w:rsid w:val="00874E5C"/>
    <w:rsid w:val="00875163"/>
    <w:rsid w:val="00876912"/>
    <w:rsid w:val="00881293"/>
    <w:rsid w:val="0088717B"/>
    <w:rsid w:val="00887A0B"/>
    <w:rsid w:val="0089045C"/>
    <w:rsid w:val="00891289"/>
    <w:rsid w:val="00892C48"/>
    <w:rsid w:val="00892E3C"/>
    <w:rsid w:val="00893720"/>
    <w:rsid w:val="008937C5"/>
    <w:rsid w:val="00893DF8"/>
    <w:rsid w:val="00893EB5"/>
    <w:rsid w:val="00894554"/>
    <w:rsid w:val="00895771"/>
    <w:rsid w:val="00895909"/>
    <w:rsid w:val="00895A80"/>
    <w:rsid w:val="008976D4"/>
    <w:rsid w:val="008A0A83"/>
    <w:rsid w:val="008A0ABC"/>
    <w:rsid w:val="008A275C"/>
    <w:rsid w:val="008A3D78"/>
    <w:rsid w:val="008A43B8"/>
    <w:rsid w:val="008A522C"/>
    <w:rsid w:val="008A6F9F"/>
    <w:rsid w:val="008B0186"/>
    <w:rsid w:val="008B0791"/>
    <w:rsid w:val="008B0AC4"/>
    <w:rsid w:val="008B1132"/>
    <w:rsid w:val="008B169E"/>
    <w:rsid w:val="008B2A31"/>
    <w:rsid w:val="008B3C53"/>
    <w:rsid w:val="008B4735"/>
    <w:rsid w:val="008B5DD1"/>
    <w:rsid w:val="008B62B6"/>
    <w:rsid w:val="008B69BB"/>
    <w:rsid w:val="008B789D"/>
    <w:rsid w:val="008B790A"/>
    <w:rsid w:val="008C0E47"/>
    <w:rsid w:val="008C278D"/>
    <w:rsid w:val="008C3F0E"/>
    <w:rsid w:val="008C46D6"/>
    <w:rsid w:val="008C5717"/>
    <w:rsid w:val="008D073F"/>
    <w:rsid w:val="008D17AD"/>
    <w:rsid w:val="008D1C4F"/>
    <w:rsid w:val="008D4579"/>
    <w:rsid w:val="008D54CC"/>
    <w:rsid w:val="008D6DC3"/>
    <w:rsid w:val="008D701C"/>
    <w:rsid w:val="008E1887"/>
    <w:rsid w:val="008E1E9C"/>
    <w:rsid w:val="008E2F76"/>
    <w:rsid w:val="008E3D00"/>
    <w:rsid w:val="008E4E8A"/>
    <w:rsid w:val="008E7D24"/>
    <w:rsid w:val="008F0B43"/>
    <w:rsid w:val="008F1D13"/>
    <w:rsid w:val="008F2999"/>
    <w:rsid w:val="008F36C5"/>
    <w:rsid w:val="008F56B3"/>
    <w:rsid w:val="008F6C34"/>
    <w:rsid w:val="008F778B"/>
    <w:rsid w:val="008F78BB"/>
    <w:rsid w:val="009028C3"/>
    <w:rsid w:val="00902B93"/>
    <w:rsid w:val="0090366D"/>
    <w:rsid w:val="00903747"/>
    <w:rsid w:val="00904554"/>
    <w:rsid w:val="00906052"/>
    <w:rsid w:val="00906EFC"/>
    <w:rsid w:val="00911AB8"/>
    <w:rsid w:val="00911FA7"/>
    <w:rsid w:val="00913252"/>
    <w:rsid w:val="00913319"/>
    <w:rsid w:val="009158AC"/>
    <w:rsid w:val="00916126"/>
    <w:rsid w:val="00916D66"/>
    <w:rsid w:val="00921C25"/>
    <w:rsid w:val="009220CD"/>
    <w:rsid w:val="00922FF0"/>
    <w:rsid w:val="00923A39"/>
    <w:rsid w:val="00925036"/>
    <w:rsid w:val="0092682D"/>
    <w:rsid w:val="00927313"/>
    <w:rsid w:val="00931917"/>
    <w:rsid w:val="00931B81"/>
    <w:rsid w:val="0093513E"/>
    <w:rsid w:val="00935321"/>
    <w:rsid w:val="00935D87"/>
    <w:rsid w:val="009372FF"/>
    <w:rsid w:val="0093762E"/>
    <w:rsid w:val="009404EA"/>
    <w:rsid w:val="00940930"/>
    <w:rsid w:val="00940A13"/>
    <w:rsid w:val="009419F1"/>
    <w:rsid w:val="0094287E"/>
    <w:rsid w:val="00942E96"/>
    <w:rsid w:val="0094306B"/>
    <w:rsid w:val="0094367E"/>
    <w:rsid w:val="00943EC9"/>
    <w:rsid w:val="00945947"/>
    <w:rsid w:val="009461FF"/>
    <w:rsid w:val="00946899"/>
    <w:rsid w:val="00947A32"/>
    <w:rsid w:val="009510D9"/>
    <w:rsid w:val="00952085"/>
    <w:rsid w:val="0095318D"/>
    <w:rsid w:val="00953A6E"/>
    <w:rsid w:val="0095470C"/>
    <w:rsid w:val="00955321"/>
    <w:rsid w:val="0095610C"/>
    <w:rsid w:val="00956374"/>
    <w:rsid w:val="00956712"/>
    <w:rsid w:val="00956FC0"/>
    <w:rsid w:val="00960336"/>
    <w:rsid w:val="00962375"/>
    <w:rsid w:val="0096246E"/>
    <w:rsid w:val="00963E55"/>
    <w:rsid w:val="009646FE"/>
    <w:rsid w:val="00964722"/>
    <w:rsid w:val="00964C60"/>
    <w:rsid w:val="00965BC8"/>
    <w:rsid w:val="009662A9"/>
    <w:rsid w:val="0096710A"/>
    <w:rsid w:val="00970994"/>
    <w:rsid w:val="009722E5"/>
    <w:rsid w:val="009733D5"/>
    <w:rsid w:val="009736BF"/>
    <w:rsid w:val="00973855"/>
    <w:rsid w:val="0097493C"/>
    <w:rsid w:val="00976E49"/>
    <w:rsid w:val="00977577"/>
    <w:rsid w:val="009775BB"/>
    <w:rsid w:val="00983FBE"/>
    <w:rsid w:val="00984EDD"/>
    <w:rsid w:val="00984F4F"/>
    <w:rsid w:val="0098757E"/>
    <w:rsid w:val="0099059E"/>
    <w:rsid w:val="009906BF"/>
    <w:rsid w:val="009910A2"/>
    <w:rsid w:val="00992A94"/>
    <w:rsid w:val="00992D6B"/>
    <w:rsid w:val="00993E80"/>
    <w:rsid w:val="00994D7E"/>
    <w:rsid w:val="00996669"/>
    <w:rsid w:val="009978DE"/>
    <w:rsid w:val="00997936"/>
    <w:rsid w:val="009A0150"/>
    <w:rsid w:val="009A13D2"/>
    <w:rsid w:val="009A1DBC"/>
    <w:rsid w:val="009A2047"/>
    <w:rsid w:val="009A2C3B"/>
    <w:rsid w:val="009A3E8D"/>
    <w:rsid w:val="009A50F4"/>
    <w:rsid w:val="009A6743"/>
    <w:rsid w:val="009A7FA3"/>
    <w:rsid w:val="009B02C9"/>
    <w:rsid w:val="009B26EE"/>
    <w:rsid w:val="009B35AA"/>
    <w:rsid w:val="009B627E"/>
    <w:rsid w:val="009B62A0"/>
    <w:rsid w:val="009B65FA"/>
    <w:rsid w:val="009B7EE2"/>
    <w:rsid w:val="009C1520"/>
    <w:rsid w:val="009C1AAA"/>
    <w:rsid w:val="009C3A6D"/>
    <w:rsid w:val="009C4796"/>
    <w:rsid w:val="009C4925"/>
    <w:rsid w:val="009C4973"/>
    <w:rsid w:val="009C4DEB"/>
    <w:rsid w:val="009C5304"/>
    <w:rsid w:val="009C6081"/>
    <w:rsid w:val="009D269D"/>
    <w:rsid w:val="009D52A1"/>
    <w:rsid w:val="009D7288"/>
    <w:rsid w:val="009E01CB"/>
    <w:rsid w:val="009E17B4"/>
    <w:rsid w:val="009E2AD6"/>
    <w:rsid w:val="009E5AD7"/>
    <w:rsid w:val="009E79B2"/>
    <w:rsid w:val="009F1174"/>
    <w:rsid w:val="009F15DE"/>
    <w:rsid w:val="009F26F9"/>
    <w:rsid w:val="009F274A"/>
    <w:rsid w:val="009F2BF4"/>
    <w:rsid w:val="009F5FC7"/>
    <w:rsid w:val="009F7500"/>
    <w:rsid w:val="009F7603"/>
    <w:rsid w:val="00A01C70"/>
    <w:rsid w:val="00A03019"/>
    <w:rsid w:val="00A044BD"/>
    <w:rsid w:val="00A050E2"/>
    <w:rsid w:val="00A0688E"/>
    <w:rsid w:val="00A073EF"/>
    <w:rsid w:val="00A0774D"/>
    <w:rsid w:val="00A10372"/>
    <w:rsid w:val="00A15C95"/>
    <w:rsid w:val="00A16747"/>
    <w:rsid w:val="00A22C24"/>
    <w:rsid w:val="00A2320C"/>
    <w:rsid w:val="00A2569F"/>
    <w:rsid w:val="00A25C99"/>
    <w:rsid w:val="00A26778"/>
    <w:rsid w:val="00A26FA7"/>
    <w:rsid w:val="00A32604"/>
    <w:rsid w:val="00A33B79"/>
    <w:rsid w:val="00A34CCA"/>
    <w:rsid w:val="00A367D5"/>
    <w:rsid w:val="00A41722"/>
    <w:rsid w:val="00A44E45"/>
    <w:rsid w:val="00A45AB2"/>
    <w:rsid w:val="00A46EA8"/>
    <w:rsid w:val="00A4719E"/>
    <w:rsid w:val="00A4754D"/>
    <w:rsid w:val="00A50197"/>
    <w:rsid w:val="00A508B6"/>
    <w:rsid w:val="00A50FD0"/>
    <w:rsid w:val="00A521AC"/>
    <w:rsid w:val="00A52FE5"/>
    <w:rsid w:val="00A54E56"/>
    <w:rsid w:val="00A55095"/>
    <w:rsid w:val="00A55239"/>
    <w:rsid w:val="00A56937"/>
    <w:rsid w:val="00A56A0C"/>
    <w:rsid w:val="00A5702E"/>
    <w:rsid w:val="00A5761F"/>
    <w:rsid w:val="00A6286A"/>
    <w:rsid w:val="00A63D4D"/>
    <w:rsid w:val="00A65368"/>
    <w:rsid w:val="00A67FE3"/>
    <w:rsid w:val="00A7174D"/>
    <w:rsid w:val="00A7181F"/>
    <w:rsid w:val="00A71BBB"/>
    <w:rsid w:val="00A7340B"/>
    <w:rsid w:val="00A739C1"/>
    <w:rsid w:val="00A73FC4"/>
    <w:rsid w:val="00A7505A"/>
    <w:rsid w:val="00A762DE"/>
    <w:rsid w:val="00A76748"/>
    <w:rsid w:val="00A76A11"/>
    <w:rsid w:val="00A76A30"/>
    <w:rsid w:val="00A76D07"/>
    <w:rsid w:val="00A810DB"/>
    <w:rsid w:val="00A81F77"/>
    <w:rsid w:val="00A83474"/>
    <w:rsid w:val="00A83CFD"/>
    <w:rsid w:val="00A8401E"/>
    <w:rsid w:val="00A84F79"/>
    <w:rsid w:val="00A92243"/>
    <w:rsid w:val="00A92ED7"/>
    <w:rsid w:val="00A94B77"/>
    <w:rsid w:val="00A95277"/>
    <w:rsid w:val="00A966ED"/>
    <w:rsid w:val="00A96717"/>
    <w:rsid w:val="00A96BC3"/>
    <w:rsid w:val="00A97715"/>
    <w:rsid w:val="00AA020D"/>
    <w:rsid w:val="00AA09B8"/>
    <w:rsid w:val="00AA0F0E"/>
    <w:rsid w:val="00AA1ABE"/>
    <w:rsid w:val="00AA23EB"/>
    <w:rsid w:val="00AA2998"/>
    <w:rsid w:val="00AA32B6"/>
    <w:rsid w:val="00AA3D2F"/>
    <w:rsid w:val="00AA4B18"/>
    <w:rsid w:val="00AA5F59"/>
    <w:rsid w:val="00AA6739"/>
    <w:rsid w:val="00AA6AFD"/>
    <w:rsid w:val="00AA6BBA"/>
    <w:rsid w:val="00AA6BC9"/>
    <w:rsid w:val="00AA705A"/>
    <w:rsid w:val="00AA729A"/>
    <w:rsid w:val="00AA78B9"/>
    <w:rsid w:val="00AB02F3"/>
    <w:rsid w:val="00AB1D74"/>
    <w:rsid w:val="00AB24E4"/>
    <w:rsid w:val="00AB291F"/>
    <w:rsid w:val="00AB2C74"/>
    <w:rsid w:val="00AB3716"/>
    <w:rsid w:val="00AB49A4"/>
    <w:rsid w:val="00AC026E"/>
    <w:rsid w:val="00AC1148"/>
    <w:rsid w:val="00AC1D5C"/>
    <w:rsid w:val="00AC30ED"/>
    <w:rsid w:val="00AC33EE"/>
    <w:rsid w:val="00AC439B"/>
    <w:rsid w:val="00AC4990"/>
    <w:rsid w:val="00AC6889"/>
    <w:rsid w:val="00AC6D80"/>
    <w:rsid w:val="00AC71CB"/>
    <w:rsid w:val="00AC730D"/>
    <w:rsid w:val="00AC7DD7"/>
    <w:rsid w:val="00AD11A8"/>
    <w:rsid w:val="00AD1FDB"/>
    <w:rsid w:val="00AD3012"/>
    <w:rsid w:val="00AD5DB2"/>
    <w:rsid w:val="00AD6A88"/>
    <w:rsid w:val="00AE1143"/>
    <w:rsid w:val="00AE23A2"/>
    <w:rsid w:val="00AE2DF4"/>
    <w:rsid w:val="00AE4016"/>
    <w:rsid w:val="00AE5FCA"/>
    <w:rsid w:val="00AF0AF8"/>
    <w:rsid w:val="00AF0CE5"/>
    <w:rsid w:val="00AF187C"/>
    <w:rsid w:val="00AF200B"/>
    <w:rsid w:val="00AF29A9"/>
    <w:rsid w:val="00AF3093"/>
    <w:rsid w:val="00AF3669"/>
    <w:rsid w:val="00AF3F93"/>
    <w:rsid w:val="00AF639C"/>
    <w:rsid w:val="00B000AA"/>
    <w:rsid w:val="00B016E2"/>
    <w:rsid w:val="00B0460F"/>
    <w:rsid w:val="00B05548"/>
    <w:rsid w:val="00B06383"/>
    <w:rsid w:val="00B06E1C"/>
    <w:rsid w:val="00B06EBC"/>
    <w:rsid w:val="00B070FD"/>
    <w:rsid w:val="00B10E06"/>
    <w:rsid w:val="00B13A5E"/>
    <w:rsid w:val="00B154A8"/>
    <w:rsid w:val="00B16781"/>
    <w:rsid w:val="00B17B5E"/>
    <w:rsid w:val="00B17F23"/>
    <w:rsid w:val="00B20054"/>
    <w:rsid w:val="00B20EBC"/>
    <w:rsid w:val="00B21379"/>
    <w:rsid w:val="00B2366E"/>
    <w:rsid w:val="00B244C1"/>
    <w:rsid w:val="00B244EA"/>
    <w:rsid w:val="00B25A54"/>
    <w:rsid w:val="00B2684C"/>
    <w:rsid w:val="00B31012"/>
    <w:rsid w:val="00B315E9"/>
    <w:rsid w:val="00B3213A"/>
    <w:rsid w:val="00B3473A"/>
    <w:rsid w:val="00B34F05"/>
    <w:rsid w:val="00B36BAE"/>
    <w:rsid w:val="00B37227"/>
    <w:rsid w:val="00B40952"/>
    <w:rsid w:val="00B41049"/>
    <w:rsid w:val="00B4351B"/>
    <w:rsid w:val="00B44597"/>
    <w:rsid w:val="00B523B6"/>
    <w:rsid w:val="00B533A3"/>
    <w:rsid w:val="00B56510"/>
    <w:rsid w:val="00B56C19"/>
    <w:rsid w:val="00B56C25"/>
    <w:rsid w:val="00B60B5B"/>
    <w:rsid w:val="00B620DA"/>
    <w:rsid w:val="00B62C47"/>
    <w:rsid w:val="00B62C62"/>
    <w:rsid w:val="00B6440E"/>
    <w:rsid w:val="00B646C1"/>
    <w:rsid w:val="00B64C08"/>
    <w:rsid w:val="00B65C91"/>
    <w:rsid w:val="00B67BDA"/>
    <w:rsid w:val="00B72370"/>
    <w:rsid w:val="00B727EF"/>
    <w:rsid w:val="00B73CE1"/>
    <w:rsid w:val="00B7617F"/>
    <w:rsid w:val="00B7780A"/>
    <w:rsid w:val="00B80E58"/>
    <w:rsid w:val="00B81248"/>
    <w:rsid w:val="00B838F8"/>
    <w:rsid w:val="00B84428"/>
    <w:rsid w:val="00B84D51"/>
    <w:rsid w:val="00B914D3"/>
    <w:rsid w:val="00B92B98"/>
    <w:rsid w:val="00B95237"/>
    <w:rsid w:val="00B97427"/>
    <w:rsid w:val="00BA116E"/>
    <w:rsid w:val="00BA27DB"/>
    <w:rsid w:val="00BA5014"/>
    <w:rsid w:val="00BA5CCE"/>
    <w:rsid w:val="00BA628F"/>
    <w:rsid w:val="00BA73C9"/>
    <w:rsid w:val="00BB1DF9"/>
    <w:rsid w:val="00BB220F"/>
    <w:rsid w:val="00BB2440"/>
    <w:rsid w:val="00BB24DD"/>
    <w:rsid w:val="00BB25F0"/>
    <w:rsid w:val="00BB265B"/>
    <w:rsid w:val="00BB2AC3"/>
    <w:rsid w:val="00BB2DF0"/>
    <w:rsid w:val="00BB38B4"/>
    <w:rsid w:val="00BB544E"/>
    <w:rsid w:val="00BB66BB"/>
    <w:rsid w:val="00BB670F"/>
    <w:rsid w:val="00BB688B"/>
    <w:rsid w:val="00BB736E"/>
    <w:rsid w:val="00BC02E9"/>
    <w:rsid w:val="00BC1DAA"/>
    <w:rsid w:val="00BC4FD0"/>
    <w:rsid w:val="00BC53F5"/>
    <w:rsid w:val="00BC67FA"/>
    <w:rsid w:val="00BC7EFD"/>
    <w:rsid w:val="00BD04D7"/>
    <w:rsid w:val="00BD0B37"/>
    <w:rsid w:val="00BD0D13"/>
    <w:rsid w:val="00BD515D"/>
    <w:rsid w:val="00BD6453"/>
    <w:rsid w:val="00BD69E6"/>
    <w:rsid w:val="00BE080C"/>
    <w:rsid w:val="00BE294E"/>
    <w:rsid w:val="00BE3ECD"/>
    <w:rsid w:val="00BE52FF"/>
    <w:rsid w:val="00BE55CC"/>
    <w:rsid w:val="00BE5B63"/>
    <w:rsid w:val="00BE780C"/>
    <w:rsid w:val="00BF16F8"/>
    <w:rsid w:val="00BF2108"/>
    <w:rsid w:val="00BF231A"/>
    <w:rsid w:val="00BF28A8"/>
    <w:rsid w:val="00BF50DA"/>
    <w:rsid w:val="00BF608C"/>
    <w:rsid w:val="00BF6626"/>
    <w:rsid w:val="00BF6A10"/>
    <w:rsid w:val="00BF7D67"/>
    <w:rsid w:val="00C0038B"/>
    <w:rsid w:val="00C02D78"/>
    <w:rsid w:val="00C03C06"/>
    <w:rsid w:val="00C04A94"/>
    <w:rsid w:val="00C04E0B"/>
    <w:rsid w:val="00C051DA"/>
    <w:rsid w:val="00C05B0D"/>
    <w:rsid w:val="00C05EE3"/>
    <w:rsid w:val="00C05F73"/>
    <w:rsid w:val="00C06D7F"/>
    <w:rsid w:val="00C0722C"/>
    <w:rsid w:val="00C07FE4"/>
    <w:rsid w:val="00C101B2"/>
    <w:rsid w:val="00C118F8"/>
    <w:rsid w:val="00C12E9B"/>
    <w:rsid w:val="00C147AC"/>
    <w:rsid w:val="00C1683D"/>
    <w:rsid w:val="00C17451"/>
    <w:rsid w:val="00C20CB5"/>
    <w:rsid w:val="00C21358"/>
    <w:rsid w:val="00C26091"/>
    <w:rsid w:val="00C26474"/>
    <w:rsid w:val="00C268EC"/>
    <w:rsid w:val="00C26C1C"/>
    <w:rsid w:val="00C2732B"/>
    <w:rsid w:val="00C2753F"/>
    <w:rsid w:val="00C304B7"/>
    <w:rsid w:val="00C3056B"/>
    <w:rsid w:val="00C317D3"/>
    <w:rsid w:val="00C31ACA"/>
    <w:rsid w:val="00C325CF"/>
    <w:rsid w:val="00C32A03"/>
    <w:rsid w:val="00C32B40"/>
    <w:rsid w:val="00C32CA6"/>
    <w:rsid w:val="00C35379"/>
    <w:rsid w:val="00C40D1E"/>
    <w:rsid w:val="00C44211"/>
    <w:rsid w:val="00C445F2"/>
    <w:rsid w:val="00C44946"/>
    <w:rsid w:val="00C45468"/>
    <w:rsid w:val="00C4730E"/>
    <w:rsid w:val="00C50D61"/>
    <w:rsid w:val="00C5315B"/>
    <w:rsid w:val="00C537B4"/>
    <w:rsid w:val="00C60820"/>
    <w:rsid w:val="00C60A09"/>
    <w:rsid w:val="00C61489"/>
    <w:rsid w:val="00C61CDC"/>
    <w:rsid w:val="00C62242"/>
    <w:rsid w:val="00C64538"/>
    <w:rsid w:val="00C66A7E"/>
    <w:rsid w:val="00C67B57"/>
    <w:rsid w:val="00C70820"/>
    <w:rsid w:val="00C71C3D"/>
    <w:rsid w:val="00C7247E"/>
    <w:rsid w:val="00C747AD"/>
    <w:rsid w:val="00C74A97"/>
    <w:rsid w:val="00C75E9B"/>
    <w:rsid w:val="00C80A38"/>
    <w:rsid w:val="00C80B14"/>
    <w:rsid w:val="00C810A3"/>
    <w:rsid w:val="00C82A98"/>
    <w:rsid w:val="00C852C8"/>
    <w:rsid w:val="00C873A3"/>
    <w:rsid w:val="00C92087"/>
    <w:rsid w:val="00C93C53"/>
    <w:rsid w:val="00C94088"/>
    <w:rsid w:val="00C94510"/>
    <w:rsid w:val="00C964D7"/>
    <w:rsid w:val="00C96F6A"/>
    <w:rsid w:val="00C971C3"/>
    <w:rsid w:val="00CA1462"/>
    <w:rsid w:val="00CA164A"/>
    <w:rsid w:val="00CA2F69"/>
    <w:rsid w:val="00CA4E00"/>
    <w:rsid w:val="00CA653E"/>
    <w:rsid w:val="00CA67E0"/>
    <w:rsid w:val="00CB1350"/>
    <w:rsid w:val="00CB1BE2"/>
    <w:rsid w:val="00CB29A5"/>
    <w:rsid w:val="00CB2ACA"/>
    <w:rsid w:val="00CB2F85"/>
    <w:rsid w:val="00CB33D2"/>
    <w:rsid w:val="00CB3944"/>
    <w:rsid w:val="00CB5A09"/>
    <w:rsid w:val="00CB609C"/>
    <w:rsid w:val="00CB6F3F"/>
    <w:rsid w:val="00CC0EB0"/>
    <w:rsid w:val="00CC11A6"/>
    <w:rsid w:val="00CC1AD1"/>
    <w:rsid w:val="00CC3E07"/>
    <w:rsid w:val="00CC5342"/>
    <w:rsid w:val="00CC7201"/>
    <w:rsid w:val="00CD05CF"/>
    <w:rsid w:val="00CD0685"/>
    <w:rsid w:val="00CD08E4"/>
    <w:rsid w:val="00CD0D7B"/>
    <w:rsid w:val="00CD11B0"/>
    <w:rsid w:val="00CD1D0B"/>
    <w:rsid w:val="00CD225A"/>
    <w:rsid w:val="00CD3D9F"/>
    <w:rsid w:val="00CD409E"/>
    <w:rsid w:val="00CD44AE"/>
    <w:rsid w:val="00CD47EF"/>
    <w:rsid w:val="00CD7082"/>
    <w:rsid w:val="00CD7E50"/>
    <w:rsid w:val="00CE06AF"/>
    <w:rsid w:val="00CE0EE3"/>
    <w:rsid w:val="00CE4104"/>
    <w:rsid w:val="00CE4DFF"/>
    <w:rsid w:val="00CE7169"/>
    <w:rsid w:val="00CF004C"/>
    <w:rsid w:val="00CF0CCB"/>
    <w:rsid w:val="00CF15DC"/>
    <w:rsid w:val="00CF2B9E"/>
    <w:rsid w:val="00CF4F67"/>
    <w:rsid w:val="00CF6611"/>
    <w:rsid w:val="00D00CED"/>
    <w:rsid w:val="00D02E74"/>
    <w:rsid w:val="00D038C2"/>
    <w:rsid w:val="00D058DB"/>
    <w:rsid w:val="00D060E1"/>
    <w:rsid w:val="00D10146"/>
    <w:rsid w:val="00D10553"/>
    <w:rsid w:val="00D107EE"/>
    <w:rsid w:val="00D11A39"/>
    <w:rsid w:val="00D13C13"/>
    <w:rsid w:val="00D13FE9"/>
    <w:rsid w:val="00D140F9"/>
    <w:rsid w:val="00D14204"/>
    <w:rsid w:val="00D14DA8"/>
    <w:rsid w:val="00D15B49"/>
    <w:rsid w:val="00D16D08"/>
    <w:rsid w:val="00D17C54"/>
    <w:rsid w:val="00D17E45"/>
    <w:rsid w:val="00D207A4"/>
    <w:rsid w:val="00D20FE5"/>
    <w:rsid w:val="00D21CE8"/>
    <w:rsid w:val="00D2421C"/>
    <w:rsid w:val="00D24CCC"/>
    <w:rsid w:val="00D2699D"/>
    <w:rsid w:val="00D27ABF"/>
    <w:rsid w:val="00D27D1E"/>
    <w:rsid w:val="00D3100D"/>
    <w:rsid w:val="00D31892"/>
    <w:rsid w:val="00D31ADE"/>
    <w:rsid w:val="00D31B5C"/>
    <w:rsid w:val="00D3289A"/>
    <w:rsid w:val="00D34D2B"/>
    <w:rsid w:val="00D358A8"/>
    <w:rsid w:val="00D35BEB"/>
    <w:rsid w:val="00D36BCB"/>
    <w:rsid w:val="00D37509"/>
    <w:rsid w:val="00D379FF"/>
    <w:rsid w:val="00D37C40"/>
    <w:rsid w:val="00D45261"/>
    <w:rsid w:val="00D45BB2"/>
    <w:rsid w:val="00D45EAC"/>
    <w:rsid w:val="00D46395"/>
    <w:rsid w:val="00D4687A"/>
    <w:rsid w:val="00D473F6"/>
    <w:rsid w:val="00D47DC9"/>
    <w:rsid w:val="00D47FA8"/>
    <w:rsid w:val="00D5198B"/>
    <w:rsid w:val="00D52A56"/>
    <w:rsid w:val="00D52CFA"/>
    <w:rsid w:val="00D53327"/>
    <w:rsid w:val="00D549D0"/>
    <w:rsid w:val="00D55097"/>
    <w:rsid w:val="00D56341"/>
    <w:rsid w:val="00D619AD"/>
    <w:rsid w:val="00D61C8E"/>
    <w:rsid w:val="00D62652"/>
    <w:rsid w:val="00D63221"/>
    <w:rsid w:val="00D63745"/>
    <w:rsid w:val="00D63ABD"/>
    <w:rsid w:val="00D65128"/>
    <w:rsid w:val="00D65F81"/>
    <w:rsid w:val="00D67012"/>
    <w:rsid w:val="00D70F9C"/>
    <w:rsid w:val="00D71AA1"/>
    <w:rsid w:val="00D76033"/>
    <w:rsid w:val="00D775EF"/>
    <w:rsid w:val="00D806E1"/>
    <w:rsid w:val="00D828DC"/>
    <w:rsid w:val="00D82F32"/>
    <w:rsid w:val="00D837F3"/>
    <w:rsid w:val="00D86356"/>
    <w:rsid w:val="00D86610"/>
    <w:rsid w:val="00D86977"/>
    <w:rsid w:val="00D9005E"/>
    <w:rsid w:val="00D9199F"/>
    <w:rsid w:val="00D92006"/>
    <w:rsid w:val="00D926F8"/>
    <w:rsid w:val="00D93059"/>
    <w:rsid w:val="00D94D1F"/>
    <w:rsid w:val="00D96476"/>
    <w:rsid w:val="00D974A6"/>
    <w:rsid w:val="00D97B53"/>
    <w:rsid w:val="00D97E42"/>
    <w:rsid w:val="00DA00D0"/>
    <w:rsid w:val="00DA1CB9"/>
    <w:rsid w:val="00DA1DB4"/>
    <w:rsid w:val="00DA2411"/>
    <w:rsid w:val="00DA4690"/>
    <w:rsid w:val="00DA5927"/>
    <w:rsid w:val="00DA6279"/>
    <w:rsid w:val="00DB13D3"/>
    <w:rsid w:val="00DB1D0E"/>
    <w:rsid w:val="00DB2092"/>
    <w:rsid w:val="00DB3802"/>
    <w:rsid w:val="00DB4100"/>
    <w:rsid w:val="00DB4412"/>
    <w:rsid w:val="00DB4A36"/>
    <w:rsid w:val="00DB539F"/>
    <w:rsid w:val="00DC0373"/>
    <w:rsid w:val="00DC338B"/>
    <w:rsid w:val="00DC39EF"/>
    <w:rsid w:val="00DC3CF5"/>
    <w:rsid w:val="00DC4629"/>
    <w:rsid w:val="00DC46BF"/>
    <w:rsid w:val="00DC46C9"/>
    <w:rsid w:val="00DC4ECD"/>
    <w:rsid w:val="00DC5307"/>
    <w:rsid w:val="00DC608C"/>
    <w:rsid w:val="00DC6864"/>
    <w:rsid w:val="00DC78AC"/>
    <w:rsid w:val="00DD073C"/>
    <w:rsid w:val="00DD1795"/>
    <w:rsid w:val="00DD3F6E"/>
    <w:rsid w:val="00DD3F9F"/>
    <w:rsid w:val="00DD4782"/>
    <w:rsid w:val="00DD4DC2"/>
    <w:rsid w:val="00DD4E2D"/>
    <w:rsid w:val="00DD614A"/>
    <w:rsid w:val="00DD6F3E"/>
    <w:rsid w:val="00DE0E5A"/>
    <w:rsid w:val="00DE1A53"/>
    <w:rsid w:val="00DE1CB0"/>
    <w:rsid w:val="00DE331D"/>
    <w:rsid w:val="00DE6EFE"/>
    <w:rsid w:val="00DF0625"/>
    <w:rsid w:val="00DF134E"/>
    <w:rsid w:val="00DF1C59"/>
    <w:rsid w:val="00DF34BC"/>
    <w:rsid w:val="00DF3F67"/>
    <w:rsid w:val="00DF45F3"/>
    <w:rsid w:val="00DF50D3"/>
    <w:rsid w:val="00DF596F"/>
    <w:rsid w:val="00DF62EC"/>
    <w:rsid w:val="00DF650A"/>
    <w:rsid w:val="00DF7E23"/>
    <w:rsid w:val="00E00324"/>
    <w:rsid w:val="00E00D0F"/>
    <w:rsid w:val="00E01BDD"/>
    <w:rsid w:val="00E01FDD"/>
    <w:rsid w:val="00E0275B"/>
    <w:rsid w:val="00E03082"/>
    <w:rsid w:val="00E03754"/>
    <w:rsid w:val="00E03A78"/>
    <w:rsid w:val="00E05574"/>
    <w:rsid w:val="00E060CB"/>
    <w:rsid w:val="00E125AA"/>
    <w:rsid w:val="00E129FA"/>
    <w:rsid w:val="00E131FB"/>
    <w:rsid w:val="00E14CDE"/>
    <w:rsid w:val="00E16A23"/>
    <w:rsid w:val="00E171EC"/>
    <w:rsid w:val="00E17411"/>
    <w:rsid w:val="00E20282"/>
    <w:rsid w:val="00E20499"/>
    <w:rsid w:val="00E213BC"/>
    <w:rsid w:val="00E22C98"/>
    <w:rsid w:val="00E22EA7"/>
    <w:rsid w:val="00E23459"/>
    <w:rsid w:val="00E24006"/>
    <w:rsid w:val="00E24484"/>
    <w:rsid w:val="00E2706A"/>
    <w:rsid w:val="00E2711E"/>
    <w:rsid w:val="00E3159F"/>
    <w:rsid w:val="00E320BB"/>
    <w:rsid w:val="00E325D5"/>
    <w:rsid w:val="00E35445"/>
    <w:rsid w:val="00E360B2"/>
    <w:rsid w:val="00E36674"/>
    <w:rsid w:val="00E378B1"/>
    <w:rsid w:val="00E379CD"/>
    <w:rsid w:val="00E37C61"/>
    <w:rsid w:val="00E37F56"/>
    <w:rsid w:val="00E41133"/>
    <w:rsid w:val="00E439EA"/>
    <w:rsid w:val="00E462A8"/>
    <w:rsid w:val="00E47093"/>
    <w:rsid w:val="00E475E5"/>
    <w:rsid w:val="00E5031B"/>
    <w:rsid w:val="00E5115A"/>
    <w:rsid w:val="00E53B50"/>
    <w:rsid w:val="00E546B0"/>
    <w:rsid w:val="00E55012"/>
    <w:rsid w:val="00E55C97"/>
    <w:rsid w:val="00E56E87"/>
    <w:rsid w:val="00E61E61"/>
    <w:rsid w:val="00E62413"/>
    <w:rsid w:val="00E6283C"/>
    <w:rsid w:val="00E62C77"/>
    <w:rsid w:val="00E63563"/>
    <w:rsid w:val="00E656E2"/>
    <w:rsid w:val="00E662AD"/>
    <w:rsid w:val="00E6668E"/>
    <w:rsid w:val="00E6672C"/>
    <w:rsid w:val="00E67CD6"/>
    <w:rsid w:val="00E70509"/>
    <w:rsid w:val="00E70893"/>
    <w:rsid w:val="00E7183A"/>
    <w:rsid w:val="00E759B2"/>
    <w:rsid w:val="00E76048"/>
    <w:rsid w:val="00E7759F"/>
    <w:rsid w:val="00E81147"/>
    <w:rsid w:val="00E81CCC"/>
    <w:rsid w:val="00E828E7"/>
    <w:rsid w:val="00E83260"/>
    <w:rsid w:val="00E8344D"/>
    <w:rsid w:val="00E841B3"/>
    <w:rsid w:val="00E852C1"/>
    <w:rsid w:val="00E87480"/>
    <w:rsid w:val="00E91F7F"/>
    <w:rsid w:val="00E928E7"/>
    <w:rsid w:val="00E940DD"/>
    <w:rsid w:val="00E94C4F"/>
    <w:rsid w:val="00E96B3A"/>
    <w:rsid w:val="00E97BDF"/>
    <w:rsid w:val="00EA0DAC"/>
    <w:rsid w:val="00EA10EA"/>
    <w:rsid w:val="00EA2FA4"/>
    <w:rsid w:val="00EA3BD4"/>
    <w:rsid w:val="00EA4941"/>
    <w:rsid w:val="00EA61E9"/>
    <w:rsid w:val="00EA6749"/>
    <w:rsid w:val="00EA6DB7"/>
    <w:rsid w:val="00EA732B"/>
    <w:rsid w:val="00EB0666"/>
    <w:rsid w:val="00EB2AA0"/>
    <w:rsid w:val="00EB2C6E"/>
    <w:rsid w:val="00EB3847"/>
    <w:rsid w:val="00EB3E41"/>
    <w:rsid w:val="00EB41FF"/>
    <w:rsid w:val="00EB5A51"/>
    <w:rsid w:val="00EB6896"/>
    <w:rsid w:val="00EB71C5"/>
    <w:rsid w:val="00EB7487"/>
    <w:rsid w:val="00EC1A81"/>
    <w:rsid w:val="00EC1CE1"/>
    <w:rsid w:val="00EC22DC"/>
    <w:rsid w:val="00EC23EA"/>
    <w:rsid w:val="00EC2459"/>
    <w:rsid w:val="00EC2A34"/>
    <w:rsid w:val="00EC4136"/>
    <w:rsid w:val="00EC452B"/>
    <w:rsid w:val="00EC6079"/>
    <w:rsid w:val="00ED0F1B"/>
    <w:rsid w:val="00ED2CB3"/>
    <w:rsid w:val="00ED36D5"/>
    <w:rsid w:val="00ED3B5A"/>
    <w:rsid w:val="00ED4358"/>
    <w:rsid w:val="00ED44D4"/>
    <w:rsid w:val="00ED478B"/>
    <w:rsid w:val="00ED4DFD"/>
    <w:rsid w:val="00ED77C1"/>
    <w:rsid w:val="00EE0722"/>
    <w:rsid w:val="00EE07C0"/>
    <w:rsid w:val="00EE0C89"/>
    <w:rsid w:val="00EE4FB9"/>
    <w:rsid w:val="00EE507D"/>
    <w:rsid w:val="00EE6CBC"/>
    <w:rsid w:val="00EF0E47"/>
    <w:rsid w:val="00EF1BDE"/>
    <w:rsid w:val="00EF2708"/>
    <w:rsid w:val="00EF42EA"/>
    <w:rsid w:val="00EF5E2B"/>
    <w:rsid w:val="00EF6907"/>
    <w:rsid w:val="00EF739F"/>
    <w:rsid w:val="00EF7D2F"/>
    <w:rsid w:val="00F02958"/>
    <w:rsid w:val="00F03192"/>
    <w:rsid w:val="00F03C6C"/>
    <w:rsid w:val="00F04EE3"/>
    <w:rsid w:val="00F05172"/>
    <w:rsid w:val="00F07909"/>
    <w:rsid w:val="00F10672"/>
    <w:rsid w:val="00F13621"/>
    <w:rsid w:val="00F1572A"/>
    <w:rsid w:val="00F15934"/>
    <w:rsid w:val="00F16124"/>
    <w:rsid w:val="00F16EC6"/>
    <w:rsid w:val="00F17DB3"/>
    <w:rsid w:val="00F20D25"/>
    <w:rsid w:val="00F21A08"/>
    <w:rsid w:val="00F22F50"/>
    <w:rsid w:val="00F231F4"/>
    <w:rsid w:val="00F261D2"/>
    <w:rsid w:val="00F26C55"/>
    <w:rsid w:val="00F27866"/>
    <w:rsid w:val="00F302AF"/>
    <w:rsid w:val="00F30473"/>
    <w:rsid w:val="00F30F4F"/>
    <w:rsid w:val="00F34DAC"/>
    <w:rsid w:val="00F35018"/>
    <w:rsid w:val="00F3532A"/>
    <w:rsid w:val="00F35AF2"/>
    <w:rsid w:val="00F40FAA"/>
    <w:rsid w:val="00F42634"/>
    <w:rsid w:val="00F468B1"/>
    <w:rsid w:val="00F468C6"/>
    <w:rsid w:val="00F46EEB"/>
    <w:rsid w:val="00F51C39"/>
    <w:rsid w:val="00F536B1"/>
    <w:rsid w:val="00F554E3"/>
    <w:rsid w:val="00F555D1"/>
    <w:rsid w:val="00F56B2B"/>
    <w:rsid w:val="00F60C2E"/>
    <w:rsid w:val="00F61724"/>
    <w:rsid w:val="00F617C2"/>
    <w:rsid w:val="00F631FC"/>
    <w:rsid w:val="00F63739"/>
    <w:rsid w:val="00F64D2F"/>
    <w:rsid w:val="00F65C2B"/>
    <w:rsid w:val="00F66014"/>
    <w:rsid w:val="00F6675C"/>
    <w:rsid w:val="00F67579"/>
    <w:rsid w:val="00F677D6"/>
    <w:rsid w:val="00F702EF"/>
    <w:rsid w:val="00F71D41"/>
    <w:rsid w:val="00F7298B"/>
    <w:rsid w:val="00F74147"/>
    <w:rsid w:val="00F7756F"/>
    <w:rsid w:val="00F8017B"/>
    <w:rsid w:val="00F805A8"/>
    <w:rsid w:val="00F80B71"/>
    <w:rsid w:val="00F80F8A"/>
    <w:rsid w:val="00F814F0"/>
    <w:rsid w:val="00F81C9E"/>
    <w:rsid w:val="00F82C0C"/>
    <w:rsid w:val="00F8346E"/>
    <w:rsid w:val="00F83633"/>
    <w:rsid w:val="00F838DC"/>
    <w:rsid w:val="00F853CC"/>
    <w:rsid w:val="00F85CB1"/>
    <w:rsid w:val="00F922E4"/>
    <w:rsid w:val="00F922ED"/>
    <w:rsid w:val="00F93FA8"/>
    <w:rsid w:val="00F94A66"/>
    <w:rsid w:val="00F9555C"/>
    <w:rsid w:val="00F955AF"/>
    <w:rsid w:val="00F958FE"/>
    <w:rsid w:val="00FA0279"/>
    <w:rsid w:val="00FA209E"/>
    <w:rsid w:val="00FA2783"/>
    <w:rsid w:val="00FA2C98"/>
    <w:rsid w:val="00FA4583"/>
    <w:rsid w:val="00FA495F"/>
    <w:rsid w:val="00FA525D"/>
    <w:rsid w:val="00FA577F"/>
    <w:rsid w:val="00FB03E4"/>
    <w:rsid w:val="00FB06A6"/>
    <w:rsid w:val="00FB09C7"/>
    <w:rsid w:val="00FB0BF7"/>
    <w:rsid w:val="00FB19A2"/>
    <w:rsid w:val="00FB5096"/>
    <w:rsid w:val="00FB5FC8"/>
    <w:rsid w:val="00FC0435"/>
    <w:rsid w:val="00FC11D0"/>
    <w:rsid w:val="00FC21BB"/>
    <w:rsid w:val="00FC380E"/>
    <w:rsid w:val="00FC4BEE"/>
    <w:rsid w:val="00FC587D"/>
    <w:rsid w:val="00FC5AD6"/>
    <w:rsid w:val="00FC5CA6"/>
    <w:rsid w:val="00FC5CD9"/>
    <w:rsid w:val="00FD063B"/>
    <w:rsid w:val="00FD26E4"/>
    <w:rsid w:val="00FD3045"/>
    <w:rsid w:val="00FD3619"/>
    <w:rsid w:val="00FD3622"/>
    <w:rsid w:val="00FD5A99"/>
    <w:rsid w:val="00FD65ED"/>
    <w:rsid w:val="00FE03DB"/>
    <w:rsid w:val="00FE08E0"/>
    <w:rsid w:val="00FE0968"/>
    <w:rsid w:val="00FE329B"/>
    <w:rsid w:val="00FE453C"/>
    <w:rsid w:val="00FE4BB5"/>
    <w:rsid w:val="00FE5117"/>
    <w:rsid w:val="00FE5EA2"/>
    <w:rsid w:val="00FE6515"/>
    <w:rsid w:val="00FE69B6"/>
    <w:rsid w:val="00FE7096"/>
    <w:rsid w:val="00FE7526"/>
    <w:rsid w:val="00FF04A2"/>
    <w:rsid w:val="00FF060D"/>
    <w:rsid w:val="00FF0EA9"/>
    <w:rsid w:val="00FF2000"/>
    <w:rsid w:val="00FF3B8E"/>
    <w:rsid w:val="00FF5348"/>
    <w:rsid w:val="00FF600D"/>
    <w:rsid w:val="00FF6678"/>
    <w:rsid w:val="00FF711B"/>
    <w:rsid w:val="00FF7180"/>
    <w:rsid w:val="00FF7280"/>
    <w:rsid w:val="00FF73BC"/>
    <w:rsid w:val="00FF787E"/>
  </w:rsids>
  <m:mathPr>
    <m:mathFont m:val="Cambria Math"/>
    <m:brkBin m:val="before"/>
    <m:brkBinSub m:val="--"/>
    <m:smallFrac m:val="0"/>
    <m:dispDef/>
    <m:lMargin m:val="0"/>
    <m:rMargin m:val="0"/>
    <m:defJc m:val="centerGroup"/>
    <m:wrapIndent m:val="1440"/>
    <m:intLim m:val="subSup"/>
    <m:naryLim m:val="undOvr"/>
  </m:mathPr>
  <w:themeFontLang w:val="sv-FI"/>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539F484"/>
  <w15:chartTrackingRefBased/>
  <w15:docId w15:val="{EB13C4DA-17E5-42E9-9A2B-C19F3A45BD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sv-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lsdException w:name="Bibliography" w:semiHidden="1" w:uiPriority="37" w:unhideWhenUsed="1" w:qFormat="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3"/>
    <w:qFormat/>
    <w:rsid w:val="00211FED"/>
    <w:pPr>
      <w:autoSpaceDE w:val="0"/>
      <w:autoSpaceDN w:val="0"/>
      <w:adjustRightInd w:val="0"/>
      <w:spacing w:after="0" w:line="300" w:lineRule="auto"/>
      <w:textAlignment w:val="center"/>
    </w:pPr>
  </w:style>
  <w:style w:type="paragraph" w:styleId="Rubrik1">
    <w:name w:val="heading 1"/>
    <w:basedOn w:val="Normal"/>
    <w:next w:val="Normal"/>
    <w:link w:val="Rubrik1Char"/>
    <w:uiPriority w:val="9"/>
    <w:qFormat/>
    <w:rsid w:val="00F07909"/>
    <w:pPr>
      <w:outlineLvl w:val="0"/>
    </w:pPr>
    <w:rPr>
      <w:rFonts w:asciiTheme="majorHAnsi" w:hAnsiTheme="majorHAnsi"/>
      <w:b/>
      <w:bCs/>
      <w:sz w:val="40"/>
      <w:szCs w:val="40"/>
    </w:rPr>
  </w:style>
  <w:style w:type="paragraph" w:styleId="Rubrik2">
    <w:name w:val="heading 2"/>
    <w:basedOn w:val="Rubrik3"/>
    <w:next w:val="Normal"/>
    <w:link w:val="Rubrik2Char"/>
    <w:uiPriority w:val="9"/>
    <w:unhideWhenUsed/>
    <w:qFormat/>
    <w:rsid w:val="00B81248"/>
    <w:pPr>
      <w:outlineLvl w:val="1"/>
    </w:pPr>
    <w:rPr>
      <w:rFonts w:ascii="Segoe UI" w:hAnsi="Segoe UI"/>
      <w:b/>
      <w:bCs/>
      <w:sz w:val="32"/>
      <w:szCs w:val="32"/>
    </w:rPr>
  </w:style>
  <w:style w:type="paragraph" w:styleId="Rubrik3">
    <w:name w:val="heading 3"/>
    <w:basedOn w:val="Normal"/>
    <w:next w:val="Normal"/>
    <w:link w:val="Rubrik3Char"/>
    <w:uiPriority w:val="9"/>
    <w:unhideWhenUsed/>
    <w:qFormat/>
    <w:rsid w:val="00B81248"/>
    <w:pPr>
      <w:spacing w:line="288" w:lineRule="auto"/>
      <w:outlineLvl w:val="2"/>
    </w:pPr>
    <w:rPr>
      <w:rFonts w:ascii="Segoe UI Semibold" w:hAnsi="Segoe UI Semibold" w:cs="Open Sans Semibold"/>
      <w:sz w:val="28"/>
      <w:szCs w:val="28"/>
    </w:rPr>
  </w:style>
  <w:style w:type="paragraph" w:styleId="Rubrik4">
    <w:name w:val="heading 4"/>
    <w:next w:val="Normal"/>
    <w:link w:val="Rubrik4Char"/>
    <w:uiPriority w:val="9"/>
    <w:unhideWhenUsed/>
    <w:qFormat/>
    <w:rsid w:val="004155EB"/>
    <w:pPr>
      <w:keepNext/>
      <w:spacing w:before="40" w:after="0" w:line="288" w:lineRule="auto"/>
      <w:outlineLvl w:val="3"/>
    </w:pPr>
    <w:rPr>
      <w:rFonts w:ascii="Segoe UI Semibold" w:eastAsiaTheme="majorEastAsia" w:hAnsi="Segoe UI Semibold" w:cs="Open Sans Semibold"/>
      <w:i/>
      <w:iCs/>
      <w:sz w:val="24"/>
      <w:szCs w:val="24"/>
      <w:lang w:val="sv-SE"/>
    </w:rPr>
  </w:style>
  <w:style w:type="paragraph" w:styleId="Rubrik5">
    <w:name w:val="heading 5"/>
    <w:basedOn w:val="Normal"/>
    <w:next w:val="Normal"/>
    <w:link w:val="Rubrik5Char"/>
    <w:uiPriority w:val="9"/>
    <w:unhideWhenUsed/>
    <w:qFormat/>
    <w:rsid w:val="004155EB"/>
    <w:pPr>
      <w:keepNext/>
      <w:keepLines/>
      <w:spacing w:before="40" w:line="288" w:lineRule="auto"/>
      <w:ind w:left="425"/>
      <w:outlineLvl w:val="4"/>
    </w:pPr>
    <w:rPr>
      <w:rFonts w:ascii="Segoe UI Semibold" w:eastAsiaTheme="majorEastAsia" w:hAnsi="Segoe UI Semibold" w:cstheme="majorBidi"/>
      <w:i/>
      <w:sz w:val="24"/>
    </w:rPr>
  </w:style>
  <w:style w:type="paragraph" w:styleId="Rubrik6">
    <w:name w:val="heading 6"/>
    <w:basedOn w:val="Normal"/>
    <w:next w:val="Normal"/>
    <w:link w:val="Rubrik6Char"/>
    <w:uiPriority w:val="9"/>
    <w:unhideWhenUsed/>
    <w:rsid w:val="00B81248"/>
    <w:pPr>
      <w:keepNext/>
      <w:keepLines/>
      <w:spacing w:before="40"/>
      <w:outlineLvl w:val="5"/>
    </w:pPr>
    <w:rPr>
      <w:rFonts w:asciiTheme="majorHAnsi" w:eastAsiaTheme="majorEastAsia" w:hAnsiTheme="majorHAnsi" w:cstheme="majorBidi"/>
      <w:color w:val="003156" w:themeColor="accent1" w:themeShade="7F"/>
    </w:rPr>
  </w:style>
  <w:style w:type="paragraph" w:styleId="Rubrik7">
    <w:name w:val="heading 7"/>
    <w:basedOn w:val="Normal"/>
    <w:next w:val="Normal"/>
    <w:link w:val="Rubrik7Char"/>
    <w:uiPriority w:val="9"/>
    <w:semiHidden/>
    <w:unhideWhenUsed/>
    <w:rsid w:val="00D5198B"/>
    <w:pPr>
      <w:keepNext/>
      <w:keepLines/>
      <w:spacing w:before="40"/>
      <w:outlineLvl w:val="6"/>
    </w:pPr>
    <w:rPr>
      <w:rFonts w:eastAsiaTheme="majorEastAsia" w:cstheme="majorBidi"/>
      <w:color w:val="595959" w:themeColor="text1" w:themeTint="A6"/>
    </w:rPr>
  </w:style>
  <w:style w:type="paragraph" w:styleId="Rubrik8">
    <w:name w:val="heading 8"/>
    <w:basedOn w:val="Normal"/>
    <w:next w:val="Normal"/>
    <w:link w:val="Rubrik8Char"/>
    <w:uiPriority w:val="9"/>
    <w:semiHidden/>
    <w:unhideWhenUsed/>
    <w:rsid w:val="00D5198B"/>
    <w:pPr>
      <w:keepNext/>
      <w:keepLines/>
      <w:outlineLvl w:val="7"/>
    </w:pPr>
    <w:rPr>
      <w:rFonts w:eastAsiaTheme="majorEastAsia" w:cstheme="majorBidi"/>
      <w:i/>
      <w:iCs/>
      <w:color w:val="272727" w:themeColor="text1" w:themeTint="D8"/>
    </w:rPr>
  </w:style>
  <w:style w:type="paragraph" w:styleId="Rubrik9">
    <w:name w:val="heading 9"/>
    <w:basedOn w:val="Normal"/>
    <w:next w:val="Normal"/>
    <w:link w:val="Rubrik9Char"/>
    <w:uiPriority w:val="9"/>
    <w:semiHidden/>
    <w:unhideWhenUsed/>
    <w:rsid w:val="00D5198B"/>
    <w:pPr>
      <w:keepNext/>
      <w:keepLines/>
      <w:outlineLvl w:val="8"/>
    </w:pPr>
    <w:rPr>
      <w:rFonts w:eastAsiaTheme="majorEastAsia" w:cstheme="majorBidi"/>
      <w:color w:val="272727" w:themeColor="text1" w:themeTint="D8"/>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Sidhuvud">
    <w:name w:val="header"/>
    <w:basedOn w:val="Normal"/>
    <w:link w:val="SidhuvudChar"/>
    <w:uiPriority w:val="99"/>
    <w:unhideWhenUsed/>
    <w:rsid w:val="00B81248"/>
    <w:pPr>
      <w:tabs>
        <w:tab w:val="center" w:pos="4536"/>
        <w:tab w:val="right" w:pos="9072"/>
      </w:tabs>
      <w:spacing w:line="240" w:lineRule="auto"/>
    </w:pPr>
  </w:style>
  <w:style w:type="character" w:customStyle="1" w:styleId="SidhuvudChar">
    <w:name w:val="Sidhuvud Char"/>
    <w:basedOn w:val="Standardstycketeckensnitt"/>
    <w:link w:val="Sidhuvud"/>
    <w:uiPriority w:val="99"/>
    <w:rsid w:val="00B81248"/>
    <w:rPr>
      <w:rFonts w:ascii="Segoe UI" w:hAnsi="Segoe UI" w:cs="Open Sans"/>
      <w:color w:val="000000"/>
      <w:sz w:val="20"/>
      <w:szCs w:val="20"/>
      <w:lang w:val="sv-SE"/>
    </w:rPr>
  </w:style>
  <w:style w:type="paragraph" w:styleId="Sidfot">
    <w:name w:val="footer"/>
    <w:basedOn w:val="Normal"/>
    <w:link w:val="SidfotChar"/>
    <w:uiPriority w:val="99"/>
    <w:unhideWhenUsed/>
    <w:rsid w:val="00B81248"/>
    <w:pPr>
      <w:tabs>
        <w:tab w:val="center" w:pos="4536"/>
        <w:tab w:val="right" w:pos="9072"/>
      </w:tabs>
      <w:spacing w:line="276" w:lineRule="auto"/>
      <w:jc w:val="center"/>
    </w:pPr>
    <w:rPr>
      <w:sz w:val="18"/>
      <w:szCs w:val="18"/>
    </w:rPr>
  </w:style>
  <w:style w:type="character" w:customStyle="1" w:styleId="SidfotChar">
    <w:name w:val="Sidfot Char"/>
    <w:basedOn w:val="Standardstycketeckensnitt"/>
    <w:link w:val="Sidfot"/>
    <w:uiPriority w:val="99"/>
    <w:rsid w:val="00B81248"/>
    <w:rPr>
      <w:rFonts w:ascii="Segoe UI" w:hAnsi="Segoe UI" w:cs="Open Sans"/>
      <w:color w:val="000000"/>
      <w:sz w:val="18"/>
      <w:szCs w:val="18"/>
    </w:rPr>
  </w:style>
  <w:style w:type="paragraph" w:styleId="Ingetavstnd">
    <w:name w:val="No Spacing"/>
    <w:aliases w:val="Mindre radavstånd"/>
    <w:basedOn w:val="Normal"/>
    <w:link w:val="IngetavstndChar"/>
    <w:uiPriority w:val="1"/>
    <w:qFormat/>
    <w:rsid w:val="00B81248"/>
    <w:pPr>
      <w:spacing w:line="288" w:lineRule="auto"/>
    </w:pPr>
    <w:rPr>
      <w:rFonts w:cs="Open Sans Condensed Light"/>
    </w:rPr>
  </w:style>
  <w:style w:type="character" w:customStyle="1" w:styleId="IngetavstndChar">
    <w:name w:val="Inget avstånd Char"/>
    <w:aliases w:val="Mindre radavstånd Char"/>
    <w:basedOn w:val="Standardstycketeckensnitt"/>
    <w:link w:val="Ingetavstnd"/>
    <w:uiPriority w:val="1"/>
    <w:rsid w:val="00F07909"/>
    <w:rPr>
      <w:rFonts w:cs="Open Sans Condensed Light"/>
      <w:sz w:val="20"/>
      <w:szCs w:val="20"/>
      <w:lang w:val="sv-SE"/>
    </w:rPr>
  </w:style>
  <w:style w:type="paragraph" w:styleId="Rubrik">
    <w:name w:val="Title"/>
    <w:aliases w:val="Titel"/>
    <w:basedOn w:val="Rubrik1"/>
    <w:next w:val="Normal"/>
    <w:link w:val="RubrikChar"/>
    <w:uiPriority w:val="10"/>
    <w:rsid w:val="00B81248"/>
    <w:pPr>
      <w:spacing w:line="204" w:lineRule="auto"/>
      <w:outlineLvl w:val="9"/>
    </w:pPr>
    <w:rPr>
      <w:b w:val="0"/>
      <w:sz w:val="68"/>
      <w:szCs w:val="68"/>
    </w:rPr>
  </w:style>
  <w:style w:type="character" w:customStyle="1" w:styleId="RubrikChar">
    <w:name w:val="Rubrik Char"/>
    <w:aliases w:val="Titel Char"/>
    <w:basedOn w:val="Standardstycketeckensnitt"/>
    <w:link w:val="Rubrik"/>
    <w:uiPriority w:val="10"/>
    <w:rsid w:val="00B81248"/>
    <w:rPr>
      <w:rFonts w:ascii="Segoe UI" w:hAnsi="Segoe UI" w:cs="Open Sans"/>
      <w:bCs/>
      <w:color w:val="000000"/>
      <w:sz w:val="68"/>
      <w:szCs w:val="68"/>
      <w:lang w:val="sv-SE"/>
    </w:rPr>
  </w:style>
  <w:style w:type="character" w:styleId="Betoning">
    <w:name w:val="Emphasis"/>
    <w:aliases w:val="Stark betoning - Titel"/>
    <w:uiPriority w:val="20"/>
    <w:qFormat/>
    <w:rsid w:val="00B81248"/>
    <w:rPr>
      <w:rFonts w:ascii="Segoe UI" w:hAnsi="Segoe UI"/>
      <w:b/>
      <w:bCs/>
    </w:rPr>
  </w:style>
  <w:style w:type="paragraph" w:customStyle="1" w:styleId="Allmntstyckeformat">
    <w:name w:val="[Allmänt styckeformat]"/>
    <w:basedOn w:val="Normal"/>
    <w:uiPriority w:val="99"/>
    <w:semiHidden/>
    <w:rsid w:val="00CB1350"/>
    <w:pPr>
      <w:spacing w:line="288" w:lineRule="auto"/>
    </w:pPr>
    <w:rPr>
      <w:rFonts w:ascii="MinionPro-Regular" w:hAnsi="MinionPro-Regular" w:cs="MinionPro-Regular"/>
      <w:sz w:val="24"/>
      <w:szCs w:val="24"/>
    </w:rPr>
  </w:style>
  <w:style w:type="character" w:styleId="Hyperlnk">
    <w:name w:val="Hyperlink"/>
    <w:basedOn w:val="Standardstycketeckensnitt"/>
    <w:uiPriority w:val="99"/>
    <w:qFormat/>
    <w:rsid w:val="00C05EE3"/>
    <w:rPr>
      <w:color w:val="0064AE" w:themeColor="hyperlink"/>
      <w:u w:val="single"/>
    </w:rPr>
  </w:style>
  <w:style w:type="character" w:styleId="Olstomnmnande">
    <w:name w:val="Unresolved Mention"/>
    <w:basedOn w:val="Standardstycketeckensnitt"/>
    <w:uiPriority w:val="99"/>
    <w:semiHidden/>
    <w:unhideWhenUsed/>
    <w:rsid w:val="00B81248"/>
    <w:rPr>
      <w:color w:val="605E5C"/>
      <w:shd w:val="clear" w:color="auto" w:fill="E1DFDD"/>
    </w:rPr>
  </w:style>
  <w:style w:type="character" w:customStyle="1" w:styleId="Rubrik1Char">
    <w:name w:val="Rubrik 1 Char"/>
    <w:basedOn w:val="Standardstycketeckensnitt"/>
    <w:link w:val="Rubrik1"/>
    <w:uiPriority w:val="9"/>
    <w:rsid w:val="00F07909"/>
    <w:rPr>
      <w:rFonts w:asciiTheme="majorHAnsi" w:hAnsiTheme="majorHAnsi" w:cs="Open Sans"/>
      <w:b/>
      <w:bCs/>
      <w:sz w:val="40"/>
      <w:szCs w:val="40"/>
      <w:lang w:val="sv-SE"/>
    </w:rPr>
  </w:style>
  <w:style w:type="character" w:customStyle="1" w:styleId="Rubrik2Char">
    <w:name w:val="Rubrik 2 Char"/>
    <w:basedOn w:val="Standardstycketeckensnitt"/>
    <w:link w:val="Rubrik2"/>
    <w:uiPriority w:val="9"/>
    <w:rsid w:val="00B81248"/>
    <w:rPr>
      <w:rFonts w:ascii="Segoe UI" w:hAnsi="Segoe UI" w:cs="Open Sans Semibold"/>
      <w:b/>
      <w:bCs/>
      <w:color w:val="000000"/>
      <w:sz w:val="32"/>
      <w:szCs w:val="32"/>
      <w:lang w:val="sv-SE"/>
    </w:rPr>
  </w:style>
  <w:style w:type="character" w:customStyle="1" w:styleId="Rubrik3Char">
    <w:name w:val="Rubrik 3 Char"/>
    <w:basedOn w:val="Standardstycketeckensnitt"/>
    <w:link w:val="Rubrik3"/>
    <w:uiPriority w:val="9"/>
    <w:rsid w:val="00B81248"/>
    <w:rPr>
      <w:rFonts w:ascii="Segoe UI Semibold" w:hAnsi="Segoe UI Semibold" w:cs="Open Sans Semibold"/>
      <w:color w:val="000000"/>
      <w:sz w:val="28"/>
      <w:szCs w:val="28"/>
      <w:lang w:val="sv-SE"/>
    </w:rPr>
  </w:style>
  <w:style w:type="paragraph" w:customStyle="1" w:styleId="renderubrik">
    <w:name w:val="Ärenderubrik"/>
    <w:next w:val="Normal"/>
    <w:qFormat/>
    <w:rsid w:val="00FD3619"/>
    <w:pPr>
      <w:ind w:firstLine="142"/>
    </w:pPr>
    <w:rPr>
      <w:rFonts w:asciiTheme="majorHAnsi" w:hAnsiTheme="majorHAnsi" w:cs="Open Sans"/>
      <w:b/>
      <w:bCs/>
      <w:sz w:val="24"/>
      <w:szCs w:val="40"/>
    </w:rPr>
  </w:style>
  <w:style w:type="paragraph" w:styleId="Starktcitat">
    <w:name w:val="Intense Quote"/>
    <w:basedOn w:val="Normal"/>
    <w:next w:val="Normal"/>
    <w:link w:val="StarktcitatChar"/>
    <w:uiPriority w:val="30"/>
    <w:qFormat/>
    <w:rsid w:val="001023E9"/>
    <w:pPr>
      <w:pBdr>
        <w:left w:val="single" w:sz="48" w:space="16" w:color="9EC1C6" w:themeColor="accent2"/>
      </w:pBdr>
      <w:spacing w:line="288" w:lineRule="auto"/>
      <w:ind w:left="454"/>
    </w:pPr>
    <w:rPr>
      <w:i/>
      <w:iCs/>
    </w:rPr>
  </w:style>
  <w:style w:type="character" w:customStyle="1" w:styleId="StarktcitatChar">
    <w:name w:val="Starkt citat Char"/>
    <w:basedOn w:val="Standardstycketeckensnitt"/>
    <w:link w:val="Starktcitat"/>
    <w:uiPriority w:val="30"/>
    <w:rsid w:val="001023E9"/>
    <w:rPr>
      <w:rFonts w:ascii="Segoe UI" w:hAnsi="Segoe UI" w:cs="Open Sans"/>
      <w:i/>
      <w:iCs/>
      <w:color w:val="000000"/>
      <w:sz w:val="20"/>
      <w:szCs w:val="20"/>
      <w:lang w:val="sv-SE"/>
    </w:rPr>
  </w:style>
  <w:style w:type="character" w:customStyle="1" w:styleId="Rubrik4Char">
    <w:name w:val="Rubrik 4 Char"/>
    <w:basedOn w:val="Standardstycketeckensnitt"/>
    <w:link w:val="Rubrik4"/>
    <w:uiPriority w:val="9"/>
    <w:rsid w:val="004155EB"/>
    <w:rPr>
      <w:rFonts w:ascii="Segoe UI Semibold" w:eastAsiaTheme="majorEastAsia" w:hAnsi="Segoe UI Semibold" w:cs="Open Sans Semibold"/>
      <w:i/>
      <w:iCs/>
      <w:sz w:val="24"/>
      <w:szCs w:val="24"/>
      <w:lang w:val="sv-SE"/>
    </w:rPr>
  </w:style>
  <w:style w:type="paragraph" w:customStyle="1" w:styleId="Frsttblad-Sidfot">
    <w:name w:val="Försättblad-Sidfot"/>
    <w:basedOn w:val="Normal"/>
    <w:uiPriority w:val="59"/>
    <w:rsid w:val="00333143"/>
    <w:pPr>
      <w:spacing w:after="120" w:line="240" w:lineRule="auto"/>
      <w:ind w:left="142"/>
    </w:pPr>
    <w:rPr>
      <w:szCs w:val="18"/>
    </w:rPr>
  </w:style>
  <w:style w:type="table" w:styleId="Tabellrutnt">
    <w:name w:val="Table Grid"/>
    <w:basedOn w:val="Normaltabell"/>
    <w:uiPriority w:val="39"/>
    <w:rsid w:val="00B812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itat">
    <w:name w:val="Quote"/>
    <w:basedOn w:val="Normal"/>
    <w:next w:val="Normal"/>
    <w:link w:val="CitatChar"/>
    <w:uiPriority w:val="29"/>
    <w:qFormat/>
    <w:rsid w:val="00B81248"/>
    <w:rPr>
      <w:i/>
      <w:iCs/>
    </w:rPr>
  </w:style>
  <w:style w:type="character" w:customStyle="1" w:styleId="CitatChar">
    <w:name w:val="Citat Char"/>
    <w:basedOn w:val="Standardstycketeckensnitt"/>
    <w:link w:val="Citat"/>
    <w:uiPriority w:val="29"/>
    <w:rsid w:val="00B81248"/>
    <w:rPr>
      <w:rFonts w:ascii="Segoe UI" w:hAnsi="Segoe UI" w:cs="Open Sans"/>
      <w:i/>
      <w:iCs/>
      <w:color w:val="000000"/>
      <w:sz w:val="20"/>
      <w:szCs w:val="20"/>
      <w:lang w:val="sv-SE"/>
    </w:rPr>
  </w:style>
  <w:style w:type="character" w:styleId="Diskretbetoning">
    <w:name w:val="Subtle Emphasis"/>
    <w:uiPriority w:val="19"/>
    <w:qFormat/>
    <w:rsid w:val="00B81248"/>
    <w:rPr>
      <w:rFonts w:ascii="Segoe UI Light" w:hAnsi="Segoe UI Light" w:cs="Open Sans Light"/>
    </w:rPr>
  </w:style>
  <w:style w:type="character" w:styleId="Starkbetoning">
    <w:name w:val="Intense Emphasis"/>
    <w:basedOn w:val="Betoning"/>
    <w:uiPriority w:val="21"/>
    <w:qFormat/>
    <w:rsid w:val="00B81248"/>
    <w:rPr>
      <w:rFonts w:ascii="Segoe UI" w:hAnsi="Segoe UI"/>
      <w:b/>
      <w:bCs/>
    </w:rPr>
  </w:style>
  <w:style w:type="character" w:customStyle="1" w:styleId="Rubrik5Char">
    <w:name w:val="Rubrik 5 Char"/>
    <w:basedOn w:val="Standardstycketeckensnitt"/>
    <w:link w:val="Rubrik5"/>
    <w:uiPriority w:val="9"/>
    <w:rsid w:val="004155EB"/>
    <w:rPr>
      <w:rFonts w:ascii="Segoe UI Semibold" w:eastAsiaTheme="majorEastAsia" w:hAnsi="Segoe UI Semibold" w:cstheme="majorBidi"/>
      <w:i/>
      <w:sz w:val="24"/>
      <w:szCs w:val="20"/>
      <w:lang w:val="sv-SE"/>
    </w:rPr>
  </w:style>
  <w:style w:type="table" w:styleId="Tabellrutntljust">
    <w:name w:val="Grid Table Light"/>
    <w:basedOn w:val="Normaltabell"/>
    <w:uiPriority w:val="40"/>
    <w:rsid w:val="00B8124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Oformateradtabell1">
    <w:name w:val="Plain Table 1"/>
    <w:basedOn w:val="Normaltabell"/>
    <w:uiPriority w:val="41"/>
    <w:rsid w:val="00B81248"/>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Rutntstabell4dekorfrg3">
    <w:name w:val="Grid Table 4 Accent 3"/>
    <w:basedOn w:val="Normaltabell"/>
    <w:uiPriority w:val="49"/>
    <w:rsid w:val="00B81248"/>
    <w:pPr>
      <w:spacing w:after="0" w:line="240" w:lineRule="auto"/>
    </w:pPr>
    <w:tblPr>
      <w:tblStyleRowBandSize w:val="1"/>
      <w:tblStyleColBandSize w:val="1"/>
      <w:tblBorders>
        <w:top w:val="single" w:sz="4" w:space="0" w:color="DFD682" w:themeColor="accent3" w:themeTint="99"/>
        <w:left w:val="single" w:sz="4" w:space="0" w:color="DFD682" w:themeColor="accent3" w:themeTint="99"/>
        <w:bottom w:val="single" w:sz="4" w:space="0" w:color="DFD682" w:themeColor="accent3" w:themeTint="99"/>
        <w:right w:val="single" w:sz="4" w:space="0" w:color="DFD682" w:themeColor="accent3" w:themeTint="99"/>
        <w:insideH w:val="single" w:sz="4" w:space="0" w:color="DFD682" w:themeColor="accent3" w:themeTint="99"/>
        <w:insideV w:val="single" w:sz="4" w:space="0" w:color="DFD682" w:themeColor="accent3" w:themeTint="99"/>
      </w:tblBorders>
    </w:tblPr>
    <w:tblStylePr w:type="firstRow">
      <w:rPr>
        <w:b/>
        <w:bCs/>
        <w:color w:val="FFFFFF" w:themeColor="background1"/>
      </w:rPr>
      <w:tblPr/>
      <w:tcPr>
        <w:tcBorders>
          <w:top w:val="single" w:sz="4" w:space="0" w:color="C8B933" w:themeColor="accent3"/>
          <w:left w:val="single" w:sz="4" w:space="0" w:color="C8B933" w:themeColor="accent3"/>
          <w:bottom w:val="single" w:sz="4" w:space="0" w:color="C8B933" w:themeColor="accent3"/>
          <w:right w:val="single" w:sz="4" w:space="0" w:color="C8B933" w:themeColor="accent3"/>
          <w:insideH w:val="nil"/>
          <w:insideV w:val="nil"/>
        </w:tcBorders>
        <w:shd w:val="clear" w:color="auto" w:fill="C8B933" w:themeFill="accent3"/>
      </w:tcPr>
    </w:tblStylePr>
    <w:tblStylePr w:type="lastRow">
      <w:rPr>
        <w:b/>
        <w:bCs/>
      </w:rPr>
      <w:tblPr/>
      <w:tcPr>
        <w:tcBorders>
          <w:top w:val="double" w:sz="4" w:space="0" w:color="C8B933" w:themeColor="accent3"/>
        </w:tcBorders>
      </w:tcPr>
    </w:tblStylePr>
    <w:tblStylePr w:type="firstCol">
      <w:rPr>
        <w:b/>
        <w:bCs/>
      </w:rPr>
    </w:tblStylePr>
    <w:tblStylePr w:type="lastCol">
      <w:rPr>
        <w:b/>
        <w:bCs/>
      </w:rPr>
    </w:tblStylePr>
    <w:tblStylePr w:type="band1Vert">
      <w:tblPr/>
      <w:tcPr>
        <w:shd w:val="clear" w:color="auto" w:fill="F4F1D5" w:themeFill="accent3" w:themeFillTint="33"/>
      </w:tcPr>
    </w:tblStylePr>
    <w:tblStylePr w:type="band1Horz">
      <w:tblPr/>
      <w:tcPr>
        <w:shd w:val="clear" w:color="auto" w:fill="F4F1D5" w:themeFill="accent3" w:themeFillTint="33"/>
      </w:tcPr>
    </w:tblStylePr>
  </w:style>
  <w:style w:type="table" w:styleId="Rutntstabell2dekorfrg3">
    <w:name w:val="Grid Table 2 Accent 3"/>
    <w:basedOn w:val="Normaltabell"/>
    <w:uiPriority w:val="47"/>
    <w:rsid w:val="00B81248"/>
    <w:pPr>
      <w:spacing w:after="0" w:line="240" w:lineRule="auto"/>
    </w:pPr>
    <w:tblPr>
      <w:tblStyleRowBandSize w:val="1"/>
      <w:tblStyleColBandSize w:val="1"/>
      <w:tblBorders>
        <w:top w:val="single" w:sz="2" w:space="0" w:color="DFD682" w:themeColor="accent3" w:themeTint="99"/>
        <w:bottom w:val="single" w:sz="2" w:space="0" w:color="DFD682" w:themeColor="accent3" w:themeTint="99"/>
        <w:insideH w:val="single" w:sz="2" w:space="0" w:color="DFD682" w:themeColor="accent3" w:themeTint="99"/>
        <w:insideV w:val="single" w:sz="2" w:space="0" w:color="DFD682" w:themeColor="accent3" w:themeTint="99"/>
      </w:tblBorders>
    </w:tblPr>
    <w:tblStylePr w:type="firstRow">
      <w:rPr>
        <w:b/>
        <w:bCs/>
      </w:rPr>
      <w:tblPr/>
      <w:tcPr>
        <w:tcBorders>
          <w:top w:val="nil"/>
          <w:bottom w:val="single" w:sz="12" w:space="0" w:color="DFD682" w:themeColor="accent3" w:themeTint="99"/>
          <w:insideH w:val="nil"/>
          <w:insideV w:val="nil"/>
        </w:tcBorders>
        <w:shd w:val="clear" w:color="auto" w:fill="FFFFFF" w:themeFill="background1"/>
      </w:tcPr>
    </w:tblStylePr>
    <w:tblStylePr w:type="lastRow">
      <w:rPr>
        <w:b/>
        <w:bCs/>
      </w:rPr>
      <w:tblPr/>
      <w:tcPr>
        <w:tcBorders>
          <w:top w:val="double" w:sz="2" w:space="0" w:color="DFD682"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F1D5" w:themeFill="accent3" w:themeFillTint="33"/>
      </w:tcPr>
    </w:tblStylePr>
    <w:tblStylePr w:type="band1Horz">
      <w:tblPr/>
      <w:tcPr>
        <w:shd w:val="clear" w:color="auto" w:fill="F4F1D5" w:themeFill="accent3" w:themeFillTint="33"/>
      </w:tcPr>
    </w:tblStylePr>
  </w:style>
  <w:style w:type="table" w:styleId="Rutntstabell2dekorfrg5">
    <w:name w:val="Grid Table 2 Accent 5"/>
    <w:basedOn w:val="Normaltabell"/>
    <w:uiPriority w:val="47"/>
    <w:rsid w:val="00B81248"/>
    <w:pPr>
      <w:spacing w:after="0" w:line="240" w:lineRule="auto"/>
    </w:pPr>
    <w:tblPr>
      <w:tblStyleRowBandSize w:val="1"/>
      <w:tblStyleColBandSize w:val="1"/>
      <w:tblBorders>
        <w:top w:val="single" w:sz="2" w:space="0" w:color="FFE466" w:themeColor="accent5" w:themeTint="99"/>
        <w:bottom w:val="single" w:sz="2" w:space="0" w:color="FFE466" w:themeColor="accent5" w:themeTint="99"/>
        <w:insideH w:val="single" w:sz="2" w:space="0" w:color="FFE466" w:themeColor="accent5" w:themeTint="99"/>
        <w:insideV w:val="single" w:sz="2" w:space="0" w:color="FFE466" w:themeColor="accent5" w:themeTint="99"/>
      </w:tblBorders>
    </w:tblPr>
    <w:tblStylePr w:type="firstRow">
      <w:rPr>
        <w:b/>
        <w:bCs/>
      </w:rPr>
      <w:tblPr/>
      <w:tcPr>
        <w:tcBorders>
          <w:top w:val="nil"/>
          <w:bottom w:val="single" w:sz="12" w:space="0" w:color="FFE466" w:themeColor="accent5" w:themeTint="99"/>
          <w:insideH w:val="nil"/>
          <w:insideV w:val="nil"/>
        </w:tcBorders>
        <w:shd w:val="clear" w:color="auto" w:fill="FFFFFF" w:themeFill="background1"/>
      </w:tcPr>
    </w:tblStylePr>
    <w:tblStylePr w:type="lastRow">
      <w:rPr>
        <w:b/>
        <w:bCs/>
      </w:rPr>
      <w:tblPr/>
      <w:tcPr>
        <w:tcBorders>
          <w:top w:val="double" w:sz="2" w:space="0" w:color="FFE46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6CC" w:themeFill="accent5" w:themeFillTint="33"/>
      </w:tcPr>
    </w:tblStylePr>
    <w:tblStylePr w:type="band1Horz">
      <w:tblPr/>
      <w:tcPr>
        <w:shd w:val="clear" w:color="auto" w:fill="FFF6CC" w:themeFill="accent5" w:themeFillTint="33"/>
      </w:tcPr>
    </w:tblStylePr>
  </w:style>
  <w:style w:type="table" w:styleId="Rutntstabell1ljusdekorfrg5">
    <w:name w:val="Grid Table 1 Light Accent 5"/>
    <w:basedOn w:val="Normaltabell"/>
    <w:uiPriority w:val="46"/>
    <w:rsid w:val="00B81248"/>
    <w:pPr>
      <w:spacing w:after="0" w:line="240" w:lineRule="auto"/>
    </w:pPr>
    <w:tblPr>
      <w:tblStyleRowBandSize w:val="1"/>
      <w:tblStyleColBandSize w:val="1"/>
      <w:tblBorders>
        <w:top w:val="single" w:sz="4" w:space="0" w:color="FFED99" w:themeColor="accent5" w:themeTint="66"/>
        <w:left w:val="single" w:sz="4" w:space="0" w:color="FFED99" w:themeColor="accent5" w:themeTint="66"/>
        <w:bottom w:val="single" w:sz="4" w:space="0" w:color="FFED99" w:themeColor="accent5" w:themeTint="66"/>
        <w:right w:val="single" w:sz="4" w:space="0" w:color="FFED99" w:themeColor="accent5" w:themeTint="66"/>
        <w:insideH w:val="single" w:sz="4" w:space="0" w:color="FFED99" w:themeColor="accent5" w:themeTint="66"/>
        <w:insideV w:val="single" w:sz="4" w:space="0" w:color="FFED99" w:themeColor="accent5" w:themeTint="66"/>
      </w:tblBorders>
    </w:tblPr>
    <w:tblStylePr w:type="firstRow">
      <w:rPr>
        <w:b/>
        <w:bCs/>
      </w:rPr>
      <w:tblPr/>
      <w:tcPr>
        <w:tcBorders>
          <w:bottom w:val="single" w:sz="12" w:space="0" w:color="FFE466" w:themeColor="accent5" w:themeTint="99"/>
        </w:tcBorders>
      </w:tcPr>
    </w:tblStylePr>
    <w:tblStylePr w:type="lastRow">
      <w:rPr>
        <w:b/>
        <w:bCs/>
      </w:rPr>
      <w:tblPr/>
      <w:tcPr>
        <w:tcBorders>
          <w:top w:val="double" w:sz="2" w:space="0" w:color="FFE466" w:themeColor="accent5" w:themeTint="99"/>
        </w:tcBorders>
      </w:tcPr>
    </w:tblStylePr>
    <w:tblStylePr w:type="firstCol">
      <w:rPr>
        <w:b/>
        <w:bCs/>
      </w:rPr>
    </w:tblStylePr>
    <w:tblStylePr w:type="lastCol">
      <w:rPr>
        <w:b/>
        <w:bCs/>
      </w:rPr>
    </w:tblStylePr>
  </w:style>
  <w:style w:type="table" w:styleId="Listtabell5mrkdekorfrg2">
    <w:name w:val="List Table 5 Dark Accent 2"/>
    <w:basedOn w:val="Normaltabell"/>
    <w:uiPriority w:val="50"/>
    <w:rsid w:val="00B81248"/>
    <w:pPr>
      <w:spacing w:after="0" w:line="240" w:lineRule="auto"/>
    </w:pPr>
    <w:rPr>
      <w:color w:val="FFFFFF" w:themeColor="background1"/>
    </w:rPr>
    <w:tblPr>
      <w:tblStyleRowBandSize w:val="1"/>
      <w:tblStyleColBandSize w:val="1"/>
      <w:tblBorders>
        <w:top w:val="single" w:sz="24" w:space="0" w:color="9EC1C6" w:themeColor="accent2"/>
        <w:left w:val="single" w:sz="24" w:space="0" w:color="9EC1C6" w:themeColor="accent2"/>
        <w:bottom w:val="single" w:sz="24" w:space="0" w:color="9EC1C6" w:themeColor="accent2"/>
        <w:right w:val="single" w:sz="24" w:space="0" w:color="9EC1C6" w:themeColor="accent2"/>
      </w:tblBorders>
    </w:tblPr>
    <w:tcPr>
      <w:shd w:val="clear" w:color="auto" w:fill="9EC1C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B81248"/>
    <w:pPr>
      <w:spacing w:after="0" w:line="240" w:lineRule="auto"/>
    </w:pPr>
    <w:rPr>
      <w:color w:val="FFFFFF" w:themeColor="background1"/>
    </w:rPr>
    <w:tblPr>
      <w:tblStyleRowBandSize w:val="1"/>
      <w:tblStyleColBandSize w:val="1"/>
      <w:tblBorders>
        <w:top w:val="single" w:sz="24" w:space="0" w:color="0064AE" w:themeColor="accent1"/>
        <w:left w:val="single" w:sz="24" w:space="0" w:color="0064AE" w:themeColor="accent1"/>
        <w:bottom w:val="single" w:sz="24" w:space="0" w:color="0064AE" w:themeColor="accent1"/>
        <w:right w:val="single" w:sz="24" w:space="0" w:color="0064AE" w:themeColor="accent1"/>
      </w:tblBorders>
    </w:tblPr>
    <w:tcPr>
      <w:shd w:val="clear" w:color="auto" w:fill="0064A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7frgstarkdekorfrg5">
    <w:name w:val="List Table 7 Colorful Accent 5"/>
    <w:basedOn w:val="Normaltabell"/>
    <w:uiPriority w:val="52"/>
    <w:rsid w:val="00B81248"/>
    <w:pPr>
      <w:spacing w:after="0" w:line="240" w:lineRule="auto"/>
    </w:pPr>
    <w:rPr>
      <w:color w:val="BF9E00"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D3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D3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D3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D300" w:themeColor="accent5"/>
        </w:tcBorders>
        <w:shd w:val="clear" w:color="auto" w:fill="FFFFFF" w:themeFill="background1"/>
      </w:tcPr>
    </w:tblStylePr>
    <w:tblStylePr w:type="band1Vert">
      <w:tblPr/>
      <w:tcPr>
        <w:shd w:val="clear" w:color="auto" w:fill="FFF6CC" w:themeFill="accent5" w:themeFillTint="33"/>
      </w:tcPr>
    </w:tblStylePr>
    <w:tblStylePr w:type="band1Horz">
      <w:tblPr/>
      <w:tcPr>
        <w:shd w:val="clear" w:color="auto" w:fill="FFF6C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Oformateradtabell3">
    <w:name w:val="Plain Table 3"/>
    <w:basedOn w:val="Normaltabell"/>
    <w:uiPriority w:val="43"/>
    <w:rsid w:val="00B81248"/>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Rutntstabell1ljusdekorfrg1">
    <w:name w:val="Grid Table 1 Light Accent 1"/>
    <w:basedOn w:val="Normaltabell"/>
    <w:uiPriority w:val="46"/>
    <w:rsid w:val="00B81248"/>
    <w:pPr>
      <w:spacing w:after="0" w:line="240" w:lineRule="auto"/>
    </w:pPr>
    <w:tblPr>
      <w:tblStyleRowBandSize w:val="1"/>
      <w:tblStyleColBandSize w:val="1"/>
      <w:tblBorders>
        <w:top w:val="single" w:sz="4" w:space="0" w:color="78C5FF" w:themeColor="accent1" w:themeTint="66"/>
        <w:left w:val="single" w:sz="4" w:space="0" w:color="78C5FF" w:themeColor="accent1" w:themeTint="66"/>
        <w:bottom w:val="single" w:sz="4" w:space="0" w:color="78C5FF" w:themeColor="accent1" w:themeTint="66"/>
        <w:right w:val="single" w:sz="4" w:space="0" w:color="78C5FF" w:themeColor="accent1" w:themeTint="66"/>
        <w:insideH w:val="single" w:sz="4" w:space="0" w:color="78C5FF" w:themeColor="accent1" w:themeTint="66"/>
        <w:insideV w:val="single" w:sz="4" w:space="0" w:color="78C5FF" w:themeColor="accent1" w:themeTint="66"/>
      </w:tblBorders>
    </w:tblPr>
    <w:tblStylePr w:type="firstRow">
      <w:rPr>
        <w:b/>
        <w:bCs/>
      </w:rPr>
      <w:tblPr/>
      <w:tcPr>
        <w:tcBorders>
          <w:bottom w:val="single" w:sz="12" w:space="0" w:color="35A8FF" w:themeColor="accent1" w:themeTint="99"/>
        </w:tcBorders>
      </w:tcPr>
    </w:tblStylePr>
    <w:tblStylePr w:type="lastRow">
      <w:rPr>
        <w:b/>
        <w:bCs/>
      </w:rPr>
      <w:tblPr/>
      <w:tcPr>
        <w:tcBorders>
          <w:top w:val="double" w:sz="2" w:space="0" w:color="35A8FF" w:themeColor="accent1" w:themeTint="99"/>
        </w:tcBorders>
      </w:tcPr>
    </w:tblStylePr>
    <w:tblStylePr w:type="firstCol">
      <w:rPr>
        <w:b/>
        <w:bCs/>
      </w:rPr>
    </w:tblStylePr>
    <w:tblStylePr w:type="lastCol">
      <w:rPr>
        <w:b/>
        <w:bCs/>
      </w:rPr>
    </w:tblStylePr>
  </w:style>
  <w:style w:type="paragraph" w:customStyle="1" w:styleId="Diagramtabellrubrik">
    <w:name w:val="Diagram/tabellrubrik"/>
    <w:basedOn w:val="Rubrik2"/>
    <w:uiPriority w:val="10"/>
    <w:qFormat/>
    <w:rsid w:val="00156828"/>
    <w:pPr>
      <w:ind w:left="142"/>
      <w:outlineLvl w:val="9"/>
    </w:pPr>
    <w:rPr>
      <w:rFonts w:ascii="Segoe UI Semibold" w:hAnsi="Segoe UI Semibold"/>
      <w:b w:val="0"/>
      <w:sz w:val="24"/>
      <w:szCs w:val="24"/>
    </w:rPr>
  </w:style>
  <w:style w:type="paragraph" w:styleId="Innehllsfrteckningsrubrik">
    <w:name w:val="TOC Heading"/>
    <w:basedOn w:val="Rubrik1"/>
    <w:next w:val="Normal"/>
    <w:uiPriority w:val="39"/>
    <w:unhideWhenUsed/>
    <w:rsid w:val="00B81248"/>
    <w:pPr>
      <w:keepNext/>
      <w:keepLines/>
      <w:autoSpaceDE/>
      <w:autoSpaceDN/>
      <w:adjustRightInd/>
      <w:spacing w:before="240" w:line="259" w:lineRule="auto"/>
      <w:textAlignment w:val="auto"/>
      <w:outlineLvl w:val="9"/>
    </w:pPr>
    <w:rPr>
      <w:rFonts w:eastAsiaTheme="majorEastAsia" w:cstheme="majorBidi"/>
      <w:b w:val="0"/>
      <w:bCs w:val="0"/>
      <w:sz w:val="32"/>
      <w:szCs w:val="32"/>
      <w:lang w:eastAsia="sv-FI"/>
    </w:rPr>
  </w:style>
  <w:style w:type="paragraph" w:styleId="Innehll1">
    <w:name w:val="toc 1"/>
    <w:basedOn w:val="Normal"/>
    <w:next w:val="Normal"/>
    <w:autoRedefine/>
    <w:uiPriority w:val="39"/>
    <w:unhideWhenUsed/>
    <w:rsid w:val="00573790"/>
    <w:pPr>
      <w:tabs>
        <w:tab w:val="right" w:leader="dot" w:pos="14175"/>
      </w:tabs>
      <w:spacing w:after="100"/>
      <w:ind w:right="567"/>
    </w:pPr>
    <w:rPr>
      <w:noProof/>
    </w:rPr>
  </w:style>
  <w:style w:type="paragraph" w:styleId="Innehll2">
    <w:name w:val="toc 2"/>
    <w:basedOn w:val="Normal"/>
    <w:next w:val="Normal"/>
    <w:autoRedefine/>
    <w:uiPriority w:val="39"/>
    <w:unhideWhenUsed/>
    <w:rsid w:val="00902B93"/>
    <w:pPr>
      <w:tabs>
        <w:tab w:val="right" w:leader="dot" w:pos="14175"/>
      </w:tabs>
      <w:spacing w:before="100" w:after="100"/>
      <w:ind w:right="567"/>
    </w:pPr>
    <w:rPr>
      <w:bCs/>
      <w:noProof/>
      <w:sz w:val="22"/>
      <w:szCs w:val="22"/>
    </w:rPr>
  </w:style>
  <w:style w:type="paragraph" w:styleId="Innehll3">
    <w:name w:val="toc 3"/>
    <w:basedOn w:val="Normal"/>
    <w:next w:val="Normal"/>
    <w:autoRedefine/>
    <w:uiPriority w:val="39"/>
    <w:unhideWhenUsed/>
    <w:rsid w:val="00573790"/>
    <w:pPr>
      <w:tabs>
        <w:tab w:val="right" w:leader="dot" w:pos="14175"/>
      </w:tabs>
      <w:spacing w:after="100"/>
      <w:ind w:left="403" w:right="567"/>
    </w:pPr>
    <w:rPr>
      <w:noProof/>
    </w:rPr>
  </w:style>
  <w:style w:type="character" w:styleId="Platshllartext">
    <w:name w:val="Placeholder Text"/>
    <w:basedOn w:val="Standardstycketeckensnitt"/>
    <w:uiPriority w:val="99"/>
    <w:semiHidden/>
    <w:rsid w:val="00F30473"/>
    <w:rPr>
      <w:color w:val="5F5F5F"/>
    </w:rPr>
  </w:style>
  <w:style w:type="character" w:styleId="AnvndHyperlnk">
    <w:name w:val="FollowedHyperlink"/>
    <w:basedOn w:val="Standardstycketeckensnitt"/>
    <w:uiPriority w:val="99"/>
    <w:semiHidden/>
    <w:unhideWhenUsed/>
    <w:rsid w:val="00B81248"/>
    <w:rPr>
      <w:color w:val="9EC1C6" w:themeColor="followedHyperlink"/>
      <w:u w:val="single"/>
    </w:rPr>
  </w:style>
  <w:style w:type="paragraph" w:customStyle="1" w:styleId="Undertitel">
    <w:name w:val="Undertitel"/>
    <w:basedOn w:val="Rubrik2"/>
    <w:link w:val="UndertitelChar"/>
    <w:uiPriority w:val="15"/>
    <w:qFormat/>
    <w:rsid w:val="00BA5CCE"/>
    <w:pPr>
      <w:spacing w:line="240" w:lineRule="auto"/>
      <w:outlineLvl w:val="9"/>
    </w:pPr>
    <w:rPr>
      <w:rFonts w:ascii="Segoe UI Black" w:hAnsi="Segoe UI Black" w:cs="Segoe UI"/>
      <w:b w:val="0"/>
      <w:bCs w:val="0"/>
      <w:caps/>
      <w:color w:val="000000" w:themeColor="text1"/>
      <w:sz w:val="24"/>
    </w:rPr>
  </w:style>
  <w:style w:type="paragraph" w:customStyle="1" w:styleId="Dokumenttitel">
    <w:name w:val="Dokumenttitel"/>
    <w:basedOn w:val="Rubrik1"/>
    <w:next w:val="Normal"/>
    <w:link w:val="DokumenttitelChar"/>
    <w:uiPriority w:val="15"/>
    <w:qFormat/>
    <w:rsid w:val="00B81248"/>
    <w:pPr>
      <w:spacing w:after="240" w:line="240" w:lineRule="auto"/>
      <w:outlineLvl w:val="9"/>
    </w:pPr>
    <w:rPr>
      <w:rFonts w:cs="Segoe UI"/>
      <w:b w:val="0"/>
      <w:sz w:val="72"/>
      <w:szCs w:val="72"/>
    </w:rPr>
  </w:style>
  <w:style w:type="character" w:customStyle="1" w:styleId="UndertitelChar">
    <w:name w:val="Undertitel Char"/>
    <w:basedOn w:val="Rubrik2Char"/>
    <w:link w:val="Undertitel"/>
    <w:uiPriority w:val="15"/>
    <w:rsid w:val="00BA5CCE"/>
    <w:rPr>
      <w:rFonts w:ascii="Segoe UI Black" w:hAnsi="Segoe UI Black" w:cs="Segoe UI"/>
      <w:b w:val="0"/>
      <w:bCs w:val="0"/>
      <w:caps/>
      <w:color w:val="000000" w:themeColor="text1"/>
      <w:sz w:val="24"/>
      <w:szCs w:val="32"/>
      <w:lang w:val="sv-SE"/>
    </w:rPr>
  </w:style>
  <w:style w:type="character" w:customStyle="1" w:styleId="DokumenttitelChar">
    <w:name w:val="Dokumenttitel Char"/>
    <w:basedOn w:val="Rubrik1Char"/>
    <w:link w:val="Dokumenttitel"/>
    <w:uiPriority w:val="15"/>
    <w:rsid w:val="00E5115A"/>
    <w:rPr>
      <w:rFonts w:ascii="Segoe UI" w:hAnsi="Segoe UI" w:cs="Segoe UI"/>
      <w:b w:val="0"/>
      <w:bCs/>
      <w:color w:val="000000"/>
      <w:sz w:val="72"/>
      <w:szCs w:val="72"/>
      <w:lang w:val="sv-SE"/>
    </w:rPr>
  </w:style>
  <w:style w:type="paragraph" w:customStyle="1" w:styleId="Frsttsblad-Logotyp">
    <w:name w:val="Försättsblad-Logotyp"/>
    <w:basedOn w:val="Normal"/>
    <w:uiPriority w:val="99"/>
    <w:rsid w:val="00F60C2E"/>
    <w:pPr>
      <w:spacing w:after="360" w:line="240" w:lineRule="auto"/>
      <w:ind w:right="284"/>
      <w:jc w:val="right"/>
    </w:pPr>
  </w:style>
  <w:style w:type="paragraph" w:customStyle="1" w:styleId="Frsttsblad-Titelrutautanbild">
    <w:name w:val="Försättsblad-Titelruta utan bild"/>
    <w:basedOn w:val="Dokumenttitel"/>
    <w:uiPriority w:val="59"/>
    <w:rsid w:val="006759AA"/>
    <w:pPr>
      <w:spacing w:before="1000" w:after="2000"/>
      <w:ind w:left="-1134"/>
    </w:pPr>
    <w:rPr>
      <w:sz w:val="24"/>
    </w:rPr>
  </w:style>
  <w:style w:type="paragraph" w:customStyle="1" w:styleId="Frsttsblad-Bildruta">
    <w:name w:val="Försättsblad-Bildruta"/>
    <w:basedOn w:val="Frsttsblad-Titelrutautanbild"/>
    <w:uiPriority w:val="49"/>
    <w:rsid w:val="006559D4"/>
    <w:pPr>
      <w:spacing w:before="240" w:after="0"/>
    </w:pPr>
  </w:style>
  <w:style w:type="paragraph" w:customStyle="1" w:styleId="Frsttsblad-Titelrutamedbild">
    <w:name w:val="Försättsblad-Titelruta med bild"/>
    <w:basedOn w:val="Frsttsblad-Titelrutautanbild"/>
    <w:uiPriority w:val="59"/>
    <w:rsid w:val="00C04A94"/>
    <w:pPr>
      <w:spacing w:before="120" w:after="0"/>
    </w:pPr>
  </w:style>
  <w:style w:type="paragraph" w:customStyle="1" w:styleId="DnrochDatum">
    <w:name w:val="Dnr och Datum"/>
    <w:basedOn w:val="Frsttblad-Sidfot"/>
    <w:uiPriority w:val="49"/>
    <w:rsid w:val="00D52A56"/>
  </w:style>
  <w:style w:type="paragraph" w:styleId="Ballongtext">
    <w:name w:val="Balloon Text"/>
    <w:basedOn w:val="Normal"/>
    <w:link w:val="BallongtextChar"/>
    <w:uiPriority w:val="99"/>
    <w:semiHidden/>
    <w:unhideWhenUsed/>
    <w:rsid w:val="00B81248"/>
    <w:pPr>
      <w:spacing w:line="240" w:lineRule="auto"/>
    </w:pPr>
    <w:rPr>
      <w:rFonts w:cs="Segoe UI"/>
      <w:sz w:val="18"/>
      <w:szCs w:val="18"/>
    </w:rPr>
  </w:style>
  <w:style w:type="character" w:customStyle="1" w:styleId="BallongtextChar">
    <w:name w:val="Ballongtext Char"/>
    <w:basedOn w:val="Standardstycketeckensnitt"/>
    <w:link w:val="Ballongtext"/>
    <w:uiPriority w:val="99"/>
    <w:semiHidden/>
    <w:rsid w:val="00B81248"/>
    <w:rPr>
      <w:rFonts w:ascii="Segoe UI" w:hAnsi="Segoe UI" w:cs="Segoe UI"/>
      <w:color w:val="000000"/>
      <w:sz w:val="18"/>
      <w:szCs w:val="18"/>
      <w:lang w:val="sv-SE"/>
    </w:rPr>
  </w:style>
  <w:style w:type="numbering" w:customStyle="1" w:styleId="Formatmall1">
    <w:name w:val="Formatmall1"/>
    <w:uiPriority w:val="99"/>
    <w:rsid w:val="00B81248"/>
    <w:pPr>
      <w:numPr>
        <w:numId w:val="1"/>
      </w:numPr>
    </w:pPr>
  </w:style>
  <w:style w:type="numbering" w:customStyle="1" w:styleId="Formatmall2">
    <w:name w:val="Formatmall2"/>
    <w:uiPriority w:val="99"/>
    <w:rsid w:val="00B81248"/>
    <w:pPr>
      <w:numPr>
        <w:numId w:val="2"/>
      </w:numPr>
    </w:pPr>
  </w:style>
  <w:style w:type="paragraph" w:styleId="Innehll4">
    <w:name w:val="toc 4"/>
    <w:basedOn w:val="Normal"/>
    <w:next w:val="Normal"/>
    <w:autoRedefine/>
    <w:uiPriority w:val="39"/>
    <w:unhideWhenUsed/>
    <w:rsid w:val="00573790"/>
    <w:pPr>
      <w:tabs>
        <w:tab w:val="right" w:leader="dot" w:pos="14175"/>
      </w:tabs>
      <w:spacing w:after="100"/>
      <w:ind w:left="601" w:right="567"/>
    </w:pPr>
  </w:style>
  <w:style w:type="paragraph" w:styleId="Innehll5">
    <w:name w:val="toc 5"/>
    <w:basedOn w:val="Normal"/>
    <w:next w:val="Normal"/>
    <w:autoRedefine/>
    <w:uiPriority w:val="39"/>
    <w:unhideWhenUsed/>
    <w:rsid w:val="00573790"/>
    <w:pPr>
      <w:tabs>
        <w:tab w:val="right" w:leader="dot" w:pos="14175"/>
      </w:tabs>
      <w:spacing w:after="100"/>
      <w:ind w:left="799" w:right="567"/>
    </w:pPr>
  </w:style>
  <w:style w:type="character" w:customStyle="1" w:styleId="Rubrik6Char">
    <w:name w:val="Rubrik 6 Char"/>
    <w:basedOn w:val="Standardstycketeckensnitt"/>
    <w:link w:val="Rubrik6"/>
    <w:uiPriority w:val="9"/>
    <w:rsid w:val="00B81248"/>
    <w:rPr>
      <w:rFonts w:asciiTheme="majorHAnsi" w:eastAsiaTheme="majorEastAsia" w:hAnsiTheme="majorHAnsi" w:cstheme="majorBidi"/>
      <w:color w:val="003156" w:themeColor="accent1" w:themeShade="7F"/>
      <w:sz w:val="20"/>
      <w:szCs w:val="20"/>
      <w:lang w:val="sv-SE"/>
    </w:rPr>
  </w:style>
  <w:style w:type="paragraph" w:customStyle="1" w:styleId="Frsttsblad-Titelruta-utanbild-liggande">
    <w:name w:val="Försättsblad-Titelruta-utan bild-liggande"/>
    <w:basedOn w:val="Frsttsblad-Titelrutautanbild"/>
    <w:uiPriority w:val="49"/>
    <w:qFormat/>
    <w:rsid w:val="00D47FA8"/>
    <w:pPr>
      <w:spacing w:before="120" w:after="0"/>
    </w:pPr>
  </w:style>
  <w:style w:type="paragraph" w:customStyle="1" w:styleId="Litetavstnd-taejbort">
    <w:name w:val="Litet avstånd - ta ej bort"/>
    <w:basedOn w:val="Normal"/>
    <w:uiPriority w:val="99"/>
    <w:rsid w:val="00E23459"/>
    <w:pPr>
      <w:autoSpaceDE/>
      <w:autoSpaceDN/>
      <w:adjustRightInd/>
      <w:spacing w:line="48" w:lineRule="auto"/>
      <w:textAlignment w:val="auto"/>
    </w:pPr>
    <w:rPr>
      <w:sz w:val="2"/>
    </w:rPr>
  </w:style>
  <w:style w:type="paragraph" w:customStyle="1" w:styleId="Frsttsblad-Liggande-Logotyp">
    <w:name w:val="Försättsblad-Liggande-Logotyp"/>
    <w:basedOn w:val="Frsttsblad-Logotyp"/>
    <w:uiPriority w:val="59"/>
    <w:qFormat/>
    <w:rsid w:val="00333143"/>
    <w:pPr>
      <w:spacing w:after="3440"/>
      <w:ind w:left="3289" w:right="0"/>
      <w:jc w:val="left"/>
    </w:pPr>
  </w:style>
  <w:style w:type="paragraph" w:customStyle="1" w:styleId="Frsttsblad-Logoliggande">
    <w:name w:val="Försättsblad-Logo liggande"/>
    <w:basedOn w:val="Normal"/>
    <w:uiPriority w:val="99"/>
    <w:rsid w:val="00D47FA8"/>
    <w:pPr>
      <w:spacing w:after="3520" w:line="240" w:lineRule="auto"/>
      <w:ind w:left="3289"/>
    </w:pPr>
  </w:style>
  <w:style w:type="paragraph" w:styleId="Innehll6">
    <w:name w:val="toc 6"/>
    <w:basedOn w:val="Normal"/>
    <w:next w:val="Normal"/>
    <w:autoRedefine/>
    <w:uiPriority w:val="39"/>
    <w:unhideWhenUsed/>
    <w:rsid w:val="00573790"/>
    <w:pPr>
      <w:tabs>
        <w:tab w:val="right" w:leader="dot" w:pos="14175"/>
      </w:tabs>
      <w:spacing w:after="100"/>
      <w:ind w:left="998" w:right="567"/>
    </w:pPr>
  </w:style>
  <w:style w:type="paragraph" w:customStyle="1" w:styleId="Frsttsblad-Liggande-Bildruta">
    <w:name w:val="Försättsblad-Liggande-Bildruta"/>
    <w:basedOn w:val="Frsttsblad-Titelrutautanbild"/>
    <w:uiPriority w:val="59"/>
    <w:qFormat/>
    <w:rsid w:val="004451EA"/>
    <w:pPr>
      <w:spacing w:before="0" w:after="0"/>
      <w:ind w:left="0"/>
      <w:jc w:val="right"/>
    </w:pPr>
  </w:style>
  <w:style w:type="paragraph" w:customStyle="1" w:styleId="Frsttsblad-Logotyp-utanbild">
    <w:name w:val="Försättsblad-Logotyp-utan bild"/>
    <w:basedOn w:val="Normal"/>
    <w:uiPriority w:val="99"/>
    <w:rsid w:val="006759AA"/>
    <w:pPr>
      <w:spacing w:after="3200" w:line="240" w:lineRule="auto"/>
      <w:ind w:right="284"/>
      <w:jc w:val="right"/>
    </w:pPr>
  </w:style>
  <w:style w:type="paragraph" w:customStyle="1" w:styleId="FrsttsbladLogohgerstlld">
    <w:name w:val="Försättsblad Logo högerställd"/>
    <w:basedOn w:val="Normal"/>
    <w:uiPriority w:val="99"/>
    <w:rsid w:val="00032492"/>
    <w:pPr>
      <w:spacing w:after="2600" w:line="240" w:lineRule="auto"/>
      <w:ind w:right="284"/>
      <w:jc w:val="right"/>
    </w:pPr>
  </w:style>
  <w:style w:type="paragraph" w:styleId="Innehll7">
    <w:name w:val="toc 7"/>
    <w:basedOn w:val="Normal"/>
    <w:next w:val="Normal"/>
    <w:autoRedefine/>
    <w:uiPriority w:val="39"/>
    <w:unhideWhenUsed/>
    <w:rsid w:val="00573790"/>
    <w:pPr>
      <w:tabs>
        <w:tab w:val="right" w:leader="dot" w:pos="14175"/>
      </w:tabs>
      <w:spacing w:after="100"/>
      <w:ind w:left="1202" w:right="567"/>
    </w:pPr>
  </w:style>
  <w:style w:type="paragraph" w:styleId="Innehll8">
    <w:name w:val="toc 8"/>
    <w:basedOn w:val="Normal"/>
    <w:next w:val="Normal"/>
    <w:autoRedefine/>
    <w:uiPriority w:val="39"/>
    <w:unhideWhenUsed/>
    <w:rsid w:val="00573790"/>
    <w:pPr>
      <w:tabs>
        <w:tab w:val="right" w:leader="dot" w:pos="14175"/>
      </w:tabs>
      <w:spacing w:after="100"/>
      <w:ind w:left="1400" w:right="567"/>
    </w:pPr>
  </w:style>
  <w:style w:type="paragraph" w:styleId="Innehll9">
    <w:name w:val="toc 9"/>
    <w:basedOn w:val="Normal"/>
    <w:next w:val="Normal"/>
    <w:autoRedefine/>
    <w:uiPriority w:val="39"/>
    <w:unhideWhenUsed/>
    <w:rsid w:val="00573790"/>
    <w:pPr>
      <w:tabs>
        <w:tab w:val="right" w:leader="dot" w:pos="14175"/>
      </w:tabs>
      <w:spacing w:after="100"/>
      <w:ind w:left="1599" w:right="567"/>
    </w:pPr>
  </w:style>
  <w:style w:type="paragraph" w:customStyle="1" w:styleId="InstruktionIngress">
    <w:name w:val="Instruktion Ingress"/>
    <w:basedOn w:val="Brdtext"/>
    <w:uiPriority w:val="99"/>
    <w:rsid w:val="00A96BC3"/>
    <w:pPr>
      <w:widowControl w:val="0"/>
      <w:adjustRightInd/>
      <w:spacing w:before="80" w:after="160" w:line="259" w:lineRule="auto"/>
      <w:textAlignment w:val="auto"/>
    </w:pPr>
    <w:rPr>
      <w:sz w:val="24"/>
    </w:rPr>
  </w:style>
  <w:style w:type="paragraph" w:styleId="Brdtext">
    <w:name w:val="Body Text"/>
    <w:basedOn w:val="Normal"/>
    <w:link w:val="BrdtextChar"/>
    <w:uiPriority w:val="99"/>
    <w:semiHidden/>
    <w:unhideWhenUsed/>
    <w:rsid w:val="00A96BC3"/>
    <w:pPr>
      <w:spacing w:after="120"/>
    </w:pPr>
  </w:style>
  <w:style w:type="character" w:customStyle="1" w:styleId="BrdtextChar">
    <w:name w:val="Brödtext Char"/>
    <w:basedOn w:val="Standardstycketeckensnitt"/>
    <w:link w:val="Brdtext"/>
    <w:uiPriority w:val="99"/>
    <w:semiHidden/>
    <w:rsid w:val="00A96BC3"/>
    <w:rPr>
      <w:rFonts w:ascii="Segoe UI" w:hAnsi="Segoe UI" w:cs="Open Sans"/>
      <w:color w:val="000000"/>
      <w:sz w:val="20"/>
      <w:szCs w:val="20"/>
      <w:lang w:val="sv-SE"/>
    </w:rPr>
  </w:style>
  <w:style w:type="table" w:styleId="Listtabell3dekorfrg1">
    <w:name w:val="List Table 3 Accent 1"/>
    <w:basedOn w:val="Normaltabell"/>
    <w:uiPriority w:val="48"/>
    <w:rsid w:val="00A34CCA"/>
    <w:pPr>
      <w:spacing w:after="0" w:line="240" w:lineRule="auto"/>
    </w:pPr>
    <w:tblPr>
      <w:tblStyleRowBandSize w:val="1"/>
      <w:tblStyleColBandSize w:val="1"/>
      <w:tblBorders>
        <w:top w:val="single" w:sz="4" w:space="0" w:color="0064AE" w:themeColor="accent1"/>
        <w:left w:val="single" w:sz="4" w:space="0" w:color="0064AE" w:themeColor="accent1"/>
        <w:bottom w:val="single" w:sz="4" w:space="0" w:color="0064AE" w:themeColor="accent1"/>
        <w:right w:val="single" w:sz="4" w:space="0" w:color="0064AE" w:themeColor="accent1"/>
      </w:tblBorders>
    </w:tblPr>
    <w:tblStylePr w:type="firstRow">
      <w:rPr>
        <w:b/>
        <w:bCs/>
        <w:color w:val="FFFFFF" w:themeColor="background1"/>
      </w:rPr>
      <w:tblPr/>
      <w:tcPr>
        <w:shd w:val="clear" w:color="auto" w:fill="0064AE" w:themeFill="accent1"/>
      </w:tcPr>
    </w:tblStylePr>
    <w:tblStylePr w:type="lastRow">
      <w:rPr>
        <w:b/>
        <w:bCs/>
      </w:rPr>
      <w:tblPr/>
      <w:tcPr>
        <w:tcBorders>
          <w:top w:val="double" w:sz="4" w:space="0" w:color="0064A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64AE" w:themeColor="accent1"/>
          <w:right w:val="single" w:sz="4" w:space="0" w:color="0064AE" w:themeColor="accent1"/>
        </w:tcBorders>
      </w:tcPr>
    </w:tblStylePr>
    <w:tblStylePr w:type="band1Horz">
      <w:tblPr/>
      <w:tcPr>
        <w:tcBorders>
          <w:top w:val="single" w:sz="4" w:space="0" w:color="0064AE" w:themeColor="accent1"/>
          <w:bottom w:val="single" w:sz="4" w:space="0" w:color="0064A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64AE" w:themeColor="accent1"/>
          <w:left w:val="nil"/>
        </w:tcBorders>
      </w:tcPr>
    </w:tblStylePr>
    <w:tblStylePr w:type="swCell">
      <w:tblPr/>
      <w:tcPr>
        <w:tcBorders>
          <w:top w:val="double" w:sz="4" w:space="0" w:color="0064AE" w:themeColor="accent1"/>
          <w:right w:val="nil"/>
        </w:tcBorders>
      </w:tcPr>
    </w:tblStylePr>
  </w:style>
  <w:style w:type="table" w:styleId="Rutntstabell4">
    <w:name w:val="Grid Table 4"/>
    <w:basedOn w:val="Normaltabell"/>
    <w:uiPriority w:val="49"/>
    <w:rsid w:val="00891289"/>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3dekorfrg5">
    <w:name w:val="List Table 3 Accent 5"/>
    <w:basedOn w:val="Normaltabell"/>
    <w:uiPriority w:val="48"/>
    <w:rsid w:val="0089045C"/>
    <w:pPr>
      <w:spacing w:after="0" w:line="240" w:lineRule="auto"/>
    </w:pPr>
    <w:tblPr>
      <w:tblStyleRowBandSize w:val="1"/>
      <w:tblStyleColBandSize w:val="1"/>
      <w:tblBorders>
        <w:top w:val="single" w:sz="4" w:space="0" w:color="FFD300" w:themeColor="accent5"/>
        <w:left w:val="single" w:sz="4" w:space="0" w:color="FFD300" w:themeColor="accent5"/>
        <w:bottom w:val="single" w:sz="4" w:space="0" w:color="FFD300" w:themeColor="accent5"/>
        <w:right w:val="single" w:sz="4" w:space="0" w:color="FFD300" w:themeColor="accent5"/>
      </w:tblBorders>
    </w:tblPr>
    <w:tblStylePr w:type="firstRow">
      <w:rPr>
        <w:b/>
        <w:bCs/>
        <w:color w:val="FFFFFF" w:themeColor="background1"/>
      </w:rPr>
      <w:tblPr/>
      <w:tcPr>
        <w:shd w:val="clear" w:color="auto" w:fill="FFD300" w:themeFill="accent5"/>
      </w:tcPr>
    </w:tblStylePr>
    <w:tblStylePr w:type="lastRow">
      <w:rPr>
        <w:b/>
        <w:bCs/>
      </w:rPr>
      <w:tblPr/>
      <w:tcPr>
        <w:tcBorders>
          <w:top w:val="double" w:sz="4" w:space="0" w:color="FFD3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D300" w:themeColor="accent5"/>
          <w:right w:val="single" w:sz="4" w:space="0" w:color="FFD300" w:themeColor="accent5"/>
        </w:tcBorders>
      </w:tcPr>
    </w:tblStylePr>
    <w:tblStylePr w:type="band1Horz">
      <w:tblPr/>
      <w:tcPr>
        <w:tcBorders>
          <w:top w:val="single" w:sz="4" w:space="0" w:color="FFD300" w:themeColor="accent5"/>
          <w:bottom w:val="single" w:sz="4" w:space="0" w:color="FFD3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D300" w:themeColor="accent5"/>
          <w:left w:val="nil"/>
        </w:tcBorders>
      </w:tcPr>
    </w:tblStylePr>
    <w:tblStylePr w:type="swCell">
      <w:tblPr/>
      <w:tcPr>
        <w:tcBorders>
          <w:top w:val="double" w:sz="4" w:space="0" w:color="FFD300" w:themeColor="accent5"/>
          <w:right w:val="nil"/>
        </w:tcBorders>
      </w:tcPr>
    </w:tblStylePr>
  </w:style>
  <w:style w:type="table" w:customStyle="1" w:styleId="LRtabell">
    <w:name w:val="LR tabell"/>
    <w:basedOn w:val="Tabellrutnt"/>
    <w:uiPriority w:val="99"/>
    <w:rsid w:val="00273C58"/>
    <w:tblPr>
      <w:tbl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blBorders>
    </w:tblPr>
    <w:tblStylePr w:type="firstRow">
      <w:rPr>
        <w:b/>
        <w:color w:val="FFFFFF" w:themeColor="background1"/>
      </w:rPr>
      <w:tblPr/>
      <w:tcPr>
        <w:tc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FFFFFF" w:themeColor="background1"/>
          <w:tl2br w:val="nil"/>
          <w:tr2bl w:val="nil"/>
        </w:tcBorders>
        <w:shd w:val="clear" w:color="auto" w:fill="0064AE" w:themeFill="accent1"/>
      </w:tcPr>
    </w:tblStylePr>
    <w:tblStylePr w:type="lastRow">
      <w:rPr>
        <w:b/>
        <w:color w:val="auto"/>
      </w:rPr>
      <w:tblPr/>
      <w:tcPr>
        <w:tcBorders>
          <w:top w:val="single" w:sz="12"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cBorders>
        <w:shd w:val="clear" w:color="auto" w:fill="FFFFFF" w:themeFill="background1"/>
      </w:tcPr>
    </w:tblStylePr>
    <w:tblStylePr w:type="firstCol">
      <w:rPr>
        <w:b/>
      </w:rPr>
    </w:tblStylePr>
    <w:tblStylePr w:type="lastCol">
      <w:rPr>
        <w:b/>
      </w:rPr>
    </w:tblStylePr>
  </w:style>
  <w:style w:type="table" w:customStyle="1" w:styleId="LRtabellsvartvit">
    <w:name w:val="LR tabell svartvit"/>
    <w:basedOn w:val="Normaltabell"/>
    <w:uiPriority w:val="99"/>
    <w:rsid w:val="00273C58"/>
    <w:pPr>
      <w:spacing w:after="0" w:line="216" w:lineRule="auto"/>
    </w:p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Pr>
    <w:tblStylePr w:type="firstRow">
      <w:rPr>
        <w:b/>
        <w:color w:val="000000" w:themeColor="text1"/>
      </w:rPr>
      <w:tblPr/>
      <w:tcPr>
        <w:tcBorders>
          <w:top w:val="single" w:sz="8" w:space="0" w:color="auto"/>
          <w:left w:val="single" w:sz="8" w:space="0" w:color="auto"/>
          <w:bottom w:val="single" w:sz="12" w:space="0" w:color="auto"/>
          <w:right w:val="single" w:sz="8" w:space="0" w:color="auto"/>
          <w:insideH w:val="single" w:sz="8" w:space="0" w:color="auto"/>
          <w:insideV w:val="single" w:sz="8" w:space="0" w:color="auto"/>
          <w:tl2br w:val="nil"/>
          <w:tr2bl w:val="nil"/>
        </w:tcBorders>
        <w:shd w:val="clear" w:color="auto" w:fill="FFFFFF" w:themeFill="background1"/>
      </w:tcPr>
    </w:tblStylePr>
    <w:tblStylePr w:type="lastRow">
      <w:rPr>
        <w:b/>
      </w:rPr>
      <w:tblPr/>
      <w:tcPr>
        <w:tcBorders>
          <w:top w:val="single" w:sz="12" w:space="0" w:color="auto"/>
          <w:left w:val="single" w:sz="8" w:space="0" w:color="auto"/>
          <w:bottom w:val="single" w:sz="8" w:space="0" w:color="auto"/>
          <w:right w:val="single" w:sz="8" w:space="0" w:color="auto"/>
          <w:insideH w:val="nil"/>
          <w:insideV w:val="single" w:sz="8" w:space="0" w:color="auto"/>
          <w:tl2br w:val="nil"/>
          <w:tr2bl w:val="nil"/>
        </w:tcBorders>
      </w:tcPr>
    </w:tblStylePr>
    <w:tblStylePr w:type="firstCol">
      <w:rPr>
        <w:b/>
      </w:rPr>
    </w:tblStylePr>
    <w:tblStylePr w:type="lastCol">
      <w:rPr>
        <w:b/>
      </w:rPr>
    </w:tblStylePr>
  </w:style>
  <w:style w:type="table" w:customStyle="1" w:styleId="LRgrfyllningrubrik">
    <w:name w:val="LR grå fyllning rubrik"/>
    <w:basedOn w:val="Normaltabell"/>
    <w:uiPriority w:val="99"/>
    <w:rsid w:val="006907DA"/>
    <w:pPr>
      <w:spacing w:after="0" w:line="240" w:lineRule="auto"/>
    </w:p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Pr>
    <w:tblStylePr w:type="firstRow">
      <w:rPr>
        <w:b/>
      </w:rPr>
      <w:tblPr/>
      <w:tcPr>
        <w:tcBorders>
          <w:top w:val="single" w:sz="8" w:space="0" w:color="auto"/>
          <w:left w:val="single" w:sz="8" w:space="0" w:color="auto"/>
          <w:bottom w:val="single" w:sz="8" w:space="0" w:color="auto"/>
          <w:right w:val="single" w:sz="8" w:space="0" w:color="auto"/>
          <w:insideH w:val="single" w:sz="8" w:space="0" w:color="auto"/>
          <w:insideV w:val="single" w:sz="8" w:space="0" w:color="auto"/>
          <w:tl2br w:val="nil"/>
          <w:tr2bl w:val="nil"/>
        </w:tcBorders>
        <w:shd w:val="clear" w:color="auto" w:fill="DADADA" w:themeFill="background2"/>
      </w:tcPr>
    </w:tblStylePr>
    <w:tblStylePr w:type="lastRow">
      <w:rPr>
        <w:b/>
      </w:rPr>
      <w:tblPr/>
      <w:tcPr>
        <w:tcBorders>
          <w:top w:val="single" w:sz="12" w:space="0" w:color="auto"/>
          <w:left w:val="single" w:sz="8" w:space="0" w:color="auto"/>
          <w:bottom w:val="single" w:sz="8" w:space="0" w:color="auto"/>
          <w:right w:val="single" w:sz="8" w:space="0" w:color="auto"/>
          <w:insideH w:val="single" w:sz="8" w:space="0" w:color="auto"/>
          <w:insideV w:val="single" w:sz="8" w:space="0" w:color="auto"/>
          <w:tl2br w:val="nil"/>
          <w:tr2bl w:val="nil"/>
        </w:tcBorders>
      </w:tcPr>
    </w:tblStylePr>
    <w:tblStylePr w:type="firstCol">
      <w:rPr>
        <w:b/>
      </w:rPr>
    </w:tblStylePr>
    <w:tblStylePr w:type="lastCol">
      <w:rPr>
        <w:b/>
      </w:rPr>
    </w:tblStylePr>
  </w:style>
  <w:style w:type="paragraph" w:styleId="Underrubrik">
    <w:name w:val="Subtitle"/>
    <w:aliases w:val="Underrubrik/titel"/>
    <w:basedOn w:val="Normal"/>
    <w:next w:val="Normal"/>
    <w:link w:val="UnderrubrikChar"/>
    <w:uiPriority w:val="11"/>
    <w:rsid w:val="00292092"/>
    <w:pPr>
      <w:spacing w:line="240" w:lineRule="auto"/>
    </w:pPr>
    <w:rPr>
      <w:rFonts w:ascii="Segoe UI" w:hAnsi="Segoe UI"/>
      <w:b/>
      <w:bCs/>
      <w:caps/>
      <w:color w:val="000000"/>
      <w:sz w:val="28"/>
      <w:szCs w:val="28"/>
    </w:rPr>
  </w:style>
  <w:style w:type="character" w:customStyle="1" w:styleId="UnderrubrikChar">
    <w:name w:val="Underrubrik Char"/>
    <w:aliases w:val="Underrubrik/titel Char"/>
    <w:basedOn w:val="Standardstycketeckensnitt"/>
    <w:link w:val="Underrubrik"/>
    <w:uiPriority w:val="11"/>
    <w:rsid w:val="00292092"/>
    <w:rPr>
      <w:rFonts w:ascii="Segoe UI" w:hAnsi="Segoe UI" w:cs="Open Sans"/>
      <w:b/>
      <w:bCs/>
      <w:caps/>
      <w:color w:val="000000"/>
      <w:sz w:val="28"/>
      <w:szCs w:val="28"/>
      <w:lang w:val="sv-SE"/>
    </w:rPr>
  </w:style>
  <w:style w:type="paragraph" w:customStyle="1" w:styleId="Underrenderubrik">
    <w:name w:val="Underärenderubrik"/>
    <w:basedOn w:val="Normal"/>
    <w:link w:val="UnderrenderubrikChar"/>
    <w:uiPriority w:val="1"/>
    <w:qFormat/>
    <w:rsid w:val="00250691"/>
    <w:pPr>
      <w:tabs>
        <w:tab w:val="left" w:pos="1701"/>
        <w:tab w:val="left" w:pos="2552"/>
        <w:tab w:val="left" w:pos="5670"/>
      </w:tabs>
      <w:autoSpaceDE/>
      <w:autoSpaceDN/>
      <w:adjustRightInd/>
      <w:spacing w:line="276" w:lineRule="auto"/>
      <w:textAlignment w:val="auto"/>
    </w:pPr>
    <w:rPr>
      <w:rFonts w:ascii="Segoe UI Semibold" w:eastAsia="Times New Roman" w:hAnsi="Segoe UI Semibold" w:cs="Segoe UI Semibold"/>
      <w:sz w:val="24"/>
      <w:lang w:eastAsia="sv-SE"/>
    </w:rPr>
  </w:style>
  <w:style w:type="character" w:customStyle="1" w:styleId="UnderrenderubrikChar">
    <w:name w:val="Underärenderubrik Char"/>
    <w:basedOn w:val="Standardstycketeckensnitt"/>
    <w:link w:val="Underrenderubrik"/>
    <w:uiPriority w:val="1"/>
    <w:rsid w:val="00250691"/>
    <w:rPr>
      <w:rFonts w:ascii="Segoe UI Semibold" w:eastAsia="Times New Roman" w:hAnsi="Segoe UI Semibold" w:cs="Segoe UI Semibold"/>
      <w:sz w:val="24"/>
      <w:lang w:eastAsia="sv-SE"/>
    </w:rPr>
  </w:style>
  <w:style w:type="paragraph" w:styleId="Fotnotstext">
    <w:name w:val="footnote text"/>
    <w:basedOn w:val="Normal"/>
    <w:link w:val="FotnotstextChar"/>
    <w:uiPriority w:val="99"/>
    <w:semiHidden/>
    <w:unhideWhenUsed/>
    <w:rsid w:val="00C32CA6"/>
    <w:pPr>
      <w:spacing w:line="240" w:lineRule="auto"/>
    </w:pPr>
    <w:rPr>
      <w:sz w:val="16"/>
    </w:rPr>
  </w:style>
  <w:style w:type="character" w:customStyle="1" w:styleId="FotnotstextChar">
    <w:name w:val="Fotnotstext Char"/>
    <w:basedOn w:val="Standardstycketeckensnitt"/>
    <w:link w:val="Fotnotstext"/>
    <w:uiPriority w:val="99"/>
    <w:semiHidden/>
    <w:rsid w:val="00C32CA6"/>
    <w:rPr>
      <w:sz w:val="16"/>
    </w:rPr>
  </w:style>
  <w:style w:type="character" w:styleId="Fotnotsreferens">
    <w:name w:val="footnote reference"/>
    <w:basedOn w:val="Standardstycketeckensnitt"/>
    <w:uiPriority w:val="99"/>
    <w:semiHidden/>
    <w:unhideWhenUsed/>
    <w:rsid w:val="004F0452"/>
    <w:rPr>
      <w:vertAlign w:val="superscript"/>
    </w:rPr>
  </w:style>
  <w:style w:type="paragraph" w:styleId="Liststycke">
    <w:name w:val="List Paragraph"/>
    <w:basedOn w:val="Normal"/>
    <w:uiPriority w:val="34"/>
    <w:qFormat/>
    <w:rsid w:val="00F56B2B"/>
    <w:pPr>
      <w:ind w:left="720"/>
      <w:contextualSpacing/>
    </w:pPr>
  </w:style>
  <w:style w:type="character" w:customStyle="1" w:styleId="Rubrik7Char">
    <w:name w:val="Rubrik 7 Char"/>
    <w:basedOn w:val="Standardstycketeckensnitt"/>
    <w:link w:val="Rubrik7"/>
    <w:uiPriority w:val="9"/>
    <w:semiHidden/>
    <w:rsid w:val="00D5198B"/>
    <w:rPr>
      <w:rFonts w:eastAsiaTheme="majorEastAsia" w:cstheme="majorBidi"/>
      <w:color w:val="595959" w:themeColor="text1" w:themeTint="A6"/>
    </w:rPr>
  </w:style>
  <w:style w:type="character" w:customStyle="1" w:styleId="Rubrik8Char">
    <w:name w:val="Rubrik 8 Char"/>
    <w:basedOn w:val="Standardstycketeckensnitt"/>
    <w:link w:val="Rubrik8"/>
    <w:uiPriority w:val="9"/>
    <w:semiHidden/>
    <w:rsid w:val="00D5198B"/>
    <w:rPr>
      <w:rFonts w:eastAsiaTheme="majorEastAsia" w:cstheme="majorBidi"/>
      <w:i/>
      <w:iCs/>
      <w:color w:val="272727" w:themeColor="text1" w:themeTint="D8"/>
    </w:rPr>
  </w:style>
  <w:style w:type="character" w:customStyle="1" w:styleId="Rubrik9Char">
    <w:name w:val="Rubrik 9 Char"/>
    <w:basedOn w:val="Standardstycketeckensnitt"/>
    <w:link w:val="Rubrik9"/>
    <w:uiPriority w:val="9"/>
    <w:semiHidden/>
    <w:rsid w:val="00D5198B"/>
    <w:rPr>
      <w:rFonts w:eastAsiaTheme="majorEastAsia" w:cstheme="majorBidi"/>
      <w:color w:val="272727" w:themeColor="text1" w:themeTint="D8"/>
    </w:rPr>
  </w:style>
  <w:style w:type="numbering" w:customStyle="1" w:styleId="Ingenlista1">
    <w:name w:val="Ingen lista1"/>
    <w:next w:val="Ingenlista"/>
    <w:uiPriority w:val="99"/>
    <w:semiHidden/>
    <w:unhideWhenUsed/>
    <w:rsid w:val="00D5198B"/>
  </w:style>
  <w:style w:type="paragraph" w:customStyle="1" w:styleId="mnesraddokumenttyp">
    <w:name w:val="Ämnesrad/dokumenttyp"/>
    <w:basedOn w:val="Normal"/>
    <w:next w:val="Normal"/>
    <w:uiPriority w:val="14"/>
    <w:qFormat/>
    <w:rsid w:val="00D5198B"/>
    <w:pPr>
      <w:spacing w:line="240" w:lineRule="auto"/>
    </w:pPr>
    <w:rPr>
      <w:rFonts w:ascii="Segoe UI Black" w:hAnsi="Segoe UI Black" w:cs="Open Sans"/>
      <w:b/>
      <w:caps/>
      <w:noProof/>
    </w:rPr>
  </w:style>
  <w:style w:type="table" w:customStyle="1" w:styleId="Tabellrutnt1">
    <w:name w:val="Tabellrutnät1"/>
    <w:basedOn w:val="Normaltabell"/>
    <w:next w:val="Tabellrutnt"/>
    <w:uiPriority w:val="39"/>
    <w:rsid w:val="00D5198B"/>
    <w:pPr>
      <w:spacing w:after="0" w:line="240" w:lineRule="auto"/>
    </w:pPr>
    <w:rPr>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ntljust1">
    <w:name w:val="Tabellrutnät ljust1"/>
    <w:basedOn w:val="Normaltabell"/>
    <w:next w:val="Tabellrutntljust"/>
    <w:uiPriority w:val="40"/>
    <w:rsid w:val="00D5198B"/>
    <w:pPr>
      <w:spacing w:after="0" w:line="240" w:lineRule="auto"/>
    </w:pPr>
    <w:rPr>
      <w:sz w:val="22"/>
      <w:szCs w:val="22"/>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Oformateradtabell11">
    <w:name w:val="Oformaterad tabell 11"/>
    <w:basedOn w:val="Normaltabell"/>
    <w:next w:val="Oformateradtabell1"/>
    <w:uiPriority w:val="41"/>
    <w:rsid w:val="00D5198B"/>
    <w:pPr>
      <w:spacing w:after="0" w:line="240" w:lineRule="auto"/>
    </w:pPr>
    <w:rPr>
      <w:sz w:val="22"/>
      <w:szCs w:val="22"/>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Rutntstabell4dekorfrg31">
    <w:name w:val="Rutnätstabell 4 – dekorfärg 31"/>
    <w:basedOn w:val="Normaltabell"/>
    <w:next w:val="Rutntstabell4dekorfrg3"/>
    <w:uiPriority w:val="49"/>
    <w:rsid w:val="00D5198B"/>
    <w:pPr>
      <w:spacing w:after="0" w:line="240" w:lineRule="auto"/>
    </w:pPr>
    <w:rPr>
      <w:sz w:val="22"/>
      <w:szCs w:val="22"/>
    </w:rPr>
    <w:tblPr>
      <w:tblStyleRowBandSize w:val="1"/>
      <w:tblStyleColBandSize w:val="1"/>
      <w:tblBorders>
        <w:top w:val="single" w:sz="4" w:space="0" w:color="DFD682" w:themeColor="accent3" w:themeTint="99"/>
        <w:left w:val="single" w:sz="4" w:space="0" w:color="DFD682" w:themeColor="accent3" w:themeTint="99"/>
        <w:bottom w:val="single" w:sz="4" w:space="0" w:color="DFD682" w:themeColor="accent3" w:themeTint="99"/>
        <w:right w:val="single" w:sz="4" w:space="0" w:color="DFD682" w:themeColor="accent3" w:themeTint="99"/>
        <w:insideH w:val="single" w:sz="4" w:space="0" w:color="DFD682" w:themeColor="accent3" w:themeTint="99"/>
        <w:insideV w:val="single" w:sz="4" w:space="0" w:color="DFD682" w:themeColor="accent3" w:themeTint="99"/>
      </w:tblBorders>
    </w:tblPr>
    <w:tblStylePr w:type="firstRow">
      <w:rPr>
        <w:b/>
        <w:bCs/>
        <w:color w:val="FFFFFF" w:themeColor="background1"/>
      </w:rPr>
      <w:tblPr/>
      <w:tcPr>
        <w:tcBorders>
          <w:top w:val="single" w:sz="4" w:space="0" w:color="C8B933" w:themeColor="accent3"/>
          <w:left w:val="single" w:sz="4" w:space="0" w:color="C8B933" w:themeColor="accent3"/>
          <w:bottom w:val="single" w:sz="4" w:space="0" w:color="C8B933" w:themeColor="accent3"/>
          <w:right w:val="single" w:sz="4" w:space="0" w:color="C8B933" w:themeColor="accent3"/>
          <w:insideH w:val="nil"/>
          <w:insideV w:val="nil"/>
        </w:tcBorders>
        <w:shd w:val="clear" w:color="auto" w:fill="C8B933" w:themeFill="accent3"/>
      </w:tcPr>
    </w:tblStylePr>
    <w:tblStylePr w:type="lastRow">
      <w:rPr>
        <w:b/>
        <w:bCs/>
      </w:rPr>
      <w:tblPr/>
      <w:tcPr>
        <w:tcBorders>
          <w:top w:val="double" w:sz="4" w:space="0" w:color="C8B933" w:themeColor="accent3"/>
        </w:tcBorders>
      </w:tcPr>
    </w:tblStylePr>
    <w:tblStylePr w:type="firstCol">
      <w:rPr>
        <w:b/>
        <w:bCs/>
      </w:rPr>
    </w:tblStylePr>
    <w:tblStylePr w:type="lastCol">
      <w:rPr>
        <w:b/>
        <w:bCs/>
      </w:rPr>
    </w:tblStylePr>
    <w:tblStylePr w:type="band1Vert">
      <w:tblPr/>
      <w:tcPr>
        <w:shd w:val="clear" w:color="auto" w:fill="F4F1D5" w:themeFill="accent3" w:themeFillTint="33"/>
      </w:tcPr>
    </w:tblStylePr>
    <w:tblStylePr w:type="band1Horz">
      <w:tblPr/>
      <w:tcPr>
        <w:shd w:val="clear" w:color="auto" w:fill="F4F1D5" w:themeFill="accent3" w:themeFillTint="33"/>
      </w:tcPr>
    </w:tblStylePr>
  </w:style>
  <w:style w:type="table" w:customStyle="1" w:styleId="Rutntstabell2dekorfrg31">
    <w:name w:val="Rutnätstabell 2 – dekorfärg 31"/>
    <w:basedOn w:val="Normaltabell"/>
    <w:next w:val="Rutntstabell2dekorfrg3"/>
    <w:uiPriority w:val="47"/>
    <w:rsid w:val="00D5198B"/>
    <w:pPr>
      <w:spacing w:after="0" w:line="240" w:lineRule="auto"/>
    </w:pPr>
    <w:rPr>
      <w:sz w:val="22"/>
      <w:szCs w:val="22"/>
    </w:rPr>
    <w:tblPr>
      <w:tblStyleRowBandSize w:val="1"/>
      <w:tblStyleColBandSize w:val="1"/>
      <w:tblBorders>
        <w:top w:val="single" w:sz="2" w:space="0" w:color="DFD682" w:themeColor="accent3" w:themeTint="99"/>
        <w:bottom w:val="single" w:sz="2" w:space="0" w:color="DFD682" w:themeColor="accent3" w:themeTint="99"/>
        <w:insideH w:val="single" w:sz="2" w:space="0" w:color="DFD682" w:themeColor="accent3" w:themeTint="99"/>
        <w:insideV w:val="single" w:sz="2" w:space="0" w:color="DFD682" w:themeColor="accent3" w:themeTint="99"/>
      </w:tblBorders>
    </w:tblPr>
    <w:tblStylePr w:type="firstRow">
      <w:rPr>
        <w:b/>
        <w:bCs/>
      </w:rPr>
      <w:tblPr/>
      <w:tcPr>
        <w:tcBorders>
          <w:top w:val="nil"/>
          <w:bottom w:val="single" w:sz="12" w:space="0" w:color="DFD682" w:themeColor="accent3" w:themeTint="99"/>
          <w:insideH w:val="nil"/>
          <w:insideV w:val="nil"/>
        </w:tcBorders>
        <w:shd w:val="clear" w:color="auto" w:fill="FFFFFF" w:themeFill="background1"/>
      </w:tcPr>
    </w:tblStylePr>
    <w:tblStylePr w:type="lastRow">
      <w:rPr>
        <w:b/>
        <w:bCs/>
      </w:rPr>
      <w:tblPr/>
      <w:tcPr>
        <w:tcBorders>
          <w:top w:val="double" w:sz="2" w:space="0" w:color="DFD682"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F1D5" w:themeFill="accent3" w:themeFillTint="33"/>
      </w:tcPr>
    </w:tblStylePr>
    <w:tblStylePr w:type="band1Horz">
      <w:tblPr/>
      <w:tcPr>
        <w:shd w:val="clear" w:color="auto" w:fill="F4F1D5" w:themeFill="accent3" w:themeFillTint="33"/>
      </w:tcPr>
    </w:tblStylePr>
  </w:style>
  <w:style w:type="table" w:customStyle="1" w:styleId="Rutntstabell2dekorfrg51">
    <w:name w:val="Rutnätstabell 2 – dekorfärg 51"/>
    <w:basedOn w:val="Normaltabell"/>
    <w:next w:val="Rutntstabell2dekorfrg5"/>
    <w:uiPriority w:val="47"/>
    <w:rsid w:val="00D5198B"/>
    <w:pPr>
      <w:spacing w:after="0" w:line="240" w:lineRule="auto"/>
    </w:pPr>
    <w:rPr>
      <w:sz w:val="22"/>
      <w:szCs w:val="22"/>
    </w:rPr>
    <w:tblPr>
      <w:tblStyleRowBandSize w:val="1"/>
      <w:tblStyleColBandSize w:val="1"/>
      <w:tblBorders>
        <w:top w:val="single" w:sz="2" w:space="0" w:color="FFE466" w:themeColor="accent5" w:themeTint="99"/>
        <w:bottom w:val="single" w:sz="2" w:space="0" w:color="FFE466" w:themeColor="accent5" w:themeTint="99"/>
        <w:insideH w:val="single" w:sz="2" w:space="0" w:color="FFE466" w:themeColor="accent5" w:themeTint="99"/>
        <w:insideV w:val="single" w:sz="2" w:space="0" w:color="FFE466" w:themeColor="accent5" w:themeTint="99"/>
      </w:tblBorders>
    </w:tblPr>
    <w:tblStylePr w:type="firstRow">
      <w:rPr>
        <w:b/>
        <w:bCs/>
      </w:rPr>
      <w:tblPr/>
      <w:tcPr>
        <w:tcBorders>
          <w:top w:val="nil"/>
          <w:bottom w:val="single" w:sz="12" w:space="0" w:color="FFE466" w:themeColor="accent5" w:themeTint="99"/>
          <w:insideH w:val="nil"/>
          <w:insideV w:val="nil"/>
        </w:tcBorders>
        <w:shd w:val="clear" w:color="auto" w:fill="FFFFFF" w:themeFill="background1"/>
      </w:tcPr>
    </w:tblStylePr>
    <w:tblStylePr w:type="lastRow">
      <w:rPr>
        <w:b/>
        <w:bCs/>
      </w:rPr>
      <w:tblPr/>
      <w:tcPr>
        <w:tcBorders>
          <w:top w:val="double" w:sz="2" w:space="0" w:color="FFE46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6CC" w:themeFill="accent5" w:themeFillTint="33"/>
      </w:tcPr>
    </w:tblStylePr>
    <w:tblStylePr w:type="band1Horz">
      <w:tblPr/>
      <w:tcPr>
        <w:shd w:val="clear" w:color="auto" w:fill="FFF6CC" w:themeFill="accent5" w:themeFillTint="33"/>
      </w:tcPr>
    </w:tblStylePr>
  </w:style>
  <w:style w:type="table" w:customStyle="1" w:styleId="Rutntstabell1ljusdekorfrg51">
    <w:name w:val="Rutnätstabell 1 ljus – dekorfärg 51"/>
    <w:basedOn w:val="Normaltabell"/>
    <w:next w:val="Rutntstabell1ljusdekorfrg5"/>
    <w:uiPriority w:val="46"/>
    <w:rsid w:val="00D5198B"/>
    <w:pPr>
      <w:spacing w:after="0" w:line="240" w:lineRule="auto"/>
    </w:pPr>
    <w:rPr>
      <w:sz w:val="22"/>
      <w:szCs w:val="22"/>
    </w:rPr>
    <w:tblPr>
      <w:tblStyleRowBandSize w:val="1"/>
      <w:tblStyleColBandSize w:val="1"/>
      <w:tblBorders>
        <w:top w:val="single" w:sz="4" w:space="0" w:color="FFED99" w:themeColor="accent5" w:themeTint="66"/>
        <w:left w:val="single" w:sz="4" w:space="0" w:color="FFED99" w:themeColor="accent5" w:themeTint="66"/>
        <w:bottom w:val="single" w:sz="4" w:space="0" w:color="FFED99" w:themeColor="accent5" w:themeTint="66"/>
        <w:right w:val="single" w:sz="4" w:space="0" w:color="FFED99" w:themeColor="accent5" w:themeTint="66"/>
        <w:insideH w:val="single" w:sz="4" w:space="0" w:color="FFED99" w:themeColor="accent5" w:themeTint="66"/>
        <w:insideV w:val="single" w:sz="4" w:space="0" w:color="FFED99" w:themeColor="accent5" w:themeTint="66"/>
      </w:tblBorders>
    </w:tblPr>
    <w:tblStylePr w:type="firstRow">
      <w:rPr>
        <w:b/>
        <w:bCs/>
      </w:rPr>
      <w:tblPr/>
      <w:tcPr>
        <w:tcBorders>
          <w:bottom w:val="single" w:sz="12" w:space="0" w:color="FFE466" w:themeColor="accent5" w:themeTint="99"/>
        </w:tcBorders>
      </w:tcPr>
    </w:tblStylePr>
    <w:tblStylePr w:type="lastRow">
      <w:rPr>
        <w:b/>
        <w:bCs/>
      </w:rPr>
      <w:tblPr/>
      <w:tcPr>
        <w:tcBorders>
          <w:top w:val="double" w:sz="2" w:space="0" w:color="FFE466" w:themeColor="accent5" w:themeTint="99"/>
        </w:tcBorders>
      </w:tcPr>
    </w:tblStylePr>
    <w:tblStylePr w:type="firstCol">
      <w:rPr>
        <w:b/>
        <w:bCs/>
      </w:rPr>
    </w:tblStylePr>
    <w:tblStylePr w:type="lastCol">
      <w:rPr>
        <w:b/>
        <w:bCs/>
      </w:rPr>
    </w:tblStylePr>
  </w:style>
  <w:style w:type="table" w:customStyle="1" w:styleId="Listtabell5mrkdekorfrg21">
    <w:name w:val="Listtabell 5 mörk – dekorfärg 21"/>
    <w:basedOn w:val="Normaltabell"/>
    <w:next w:val="Listtabell5mrkdekorfrg2"/>
    <w:uiPriority w:val="50"/>
    <w:rsid w:val="00D5198B"/>
    <w:pPr>
      <w:spacing w:after="0" w:line="240" w:lineRule="auto"/>
    </w:pPr>
    <w:rPr>
      <w:color w:val="FFFFFF" w:themeColor="background1"/>
      <w:sz w:val="22"/>
      <w:szCs w:val="22"/>
    </w:rPr>
    <w:tblPr>
      <w:tblStyleRowBandSize w:val="1"/>
      <w:tblStyleColBandSize w:val="1"/>
      <w:tblBorders>
        <w:top w:val="single" w:sz="24" w:space="0" w:color="9EC1C6" w:themeColor="accent2"/>
        <w:left w:val="single" w:sz="24" w:space="0" w:color="9EC1C6" w:themeColor="accent2"/>
        <w:bottom w:val="single" w:sz="24" w:space="0" w:color="9EC1C6" w:themeColor="accent2"/>
        <w:right w:val="single" w:sz="24" w:space="0" w:color="9EC1C6" w:themeColor="accent2"/>
      </w:tblBorders>
    </w:tblPr>
    <w:tcPr>
      <w:shd w:val="clear" w:color="auto" w:fill="9EC1C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ell5mrkdekorfrg11">
    <w:name w:val="Listtabell 5 mörk – dekorfärg 11"/>
    <w:basedOn w:val="Normaltabell"/>
    <w:next w:val="Listtabell5mrkdekorfrg1"/>
    <w:uiPriority w:val="50"/>
    <w:rsid w:val="00D5198B"/>
    <w:pPr>
      <w:spacing w:after="0" w:line="240" w:lineRule="auto"/>
    </w:pPr>
    <w:rPr>
      <w:color w:val="FFFFFF" w:themeColor="background1"/>
      <w:sz w:val="22"/>
      <w:szCs w:val="22"/>
    </w:rPr>
    <w:tblPr>
      <w:tblStyleRowBandSize w:val="1"/>
      <w:tblStyleColBandSize w:val="1"/>
      <w:tblBorders>
        <w:top w:val="single" w:sz="24" w:space="0" w:color="0064AE" w:themeColor="accent1"/>
        <w:left w:val="single" w:sz="24" w:space="0" w:color="0064AE" w:themeColor="accent1"/>
        <w:bottom w:val="single" w:sz="24" w:space="0" w:color="0064AE" w:themeColor="accent1"/>
        <w:right w:val="single" w:sz="24" w:space="0" w:color="0064AE" w:themeColor="accent1"/>
      </w:tblBorders>
    </w:tblPr>
    <w:tcPr>
      <w:shd w:val="clear" w:color="auto" w:fill="0064A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ell7frgstarkdekorfrg51">
    <w:name w:val="Listtabell 7 färgstark – dekorfärg 51"/>
    <w:basedOn w:val="Normaltabell"/>
    <w:next w:val="Listtabell7frgstarkdekorfrg5"/>
    <w:uiPriority w:val="52"/>
    <w:rsid w:val="00D5198B"/>
    <w:pPr>
      <w:spacing w:after="0" w:line="240" w:lineRule="auto"/>
    </w:pPr>
    <w:rPr>
      <w:color w:val="BF9E00" w:themeColor="accent5" w:themeShade="BF"/>
      <w:sz w:val="22"/>
      <w:szCs w:val="22"/>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D3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D3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D3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D300" w:themeColor="accent5"/>
        </w:tcBorders>
        <w:shd w:val="clear" w:color="auto" w:fill="FFFFFF" w:themeFill="background1"/>
      </w:tcPr>
    </w:tblStylePr>
    <w:tblStylePr w:type="band1Vert">
      <w:tblPr/>
      <w:tcPr>
        <w:shd w:val="clear" w:color="auto" w:fill="FFF6CC" w:themeFill="accent5" w:themeFillTint="33"/>
      </w:tcPr>
    </w:tblStylePr>
    <w:tblStylePr w:type="band1Horz">
      <w:tblPr/>
      <w:tcPr>
        <w:shd w:val="clear" w:color="auto" w:fill="FFF6C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Oformateradtabell31">
    <w:name w:val="Oformaterad tabell 31"/>
    <w:basedOn w:val="Normaltabell"/>
    <w:next w:val="Oformateradtabell3"/>
    <w:uiPriority w:val="43"/>
    <w:rsid w:val="00D5198B"/>
    <w:pPr>
      <w:spacing w:after="0" w:line="240" w:lineRule="auto"/>
    </w:pPr>
    <w:rPr>
      <w:sz w:val="22"/>
      <w:szCs w:val="22"/>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Rutntstabell1ljusdekorfrg11">
    <w:name w:val="Rutnätstabell 1 ljus – dekorfärg 11"/>
    <w:basedOn w:val="Normaltabell"/>
    <w:next w:val="Rutntstabell1ljusdekorfrg1"/>
    <w:uiPriority w:val="46"/>
    <w:rsid w:val="00D5198B"/>
    <w:pPr>
      <w:spacing w:after="0" w:line="240" w:lineRule="auto"/>
    </w:pPr>
    <w:rPr>
      <w:sz w:val="22"/>
      <w:szCs w:val="22"/>
    </w:rPr>
    <w:tblPr>
      <w:tblStyleRowBandSize w:val="1"/>
      <w:tblStyleColBandSize w:val="1"/>
      <w:tblBorders>
        <w:top w:val="single" w:sz="4" w:space="0" w:color="78C5FF" w:themeColor="accent1" w:themeTint="66"/>
        <w:left w:val="single" w:sz="4" w:space="0" w:color="78C5FF" w:themeColor="accent1" w:themeTint="66"/>
        <w:bottom w:val="single" w:sz="4" w:space="0" w:color="78C5FF" w:themeColor="accent1" w:themeTint="66"/>
        <w:right w:val="single" w:sz="4" w:space="0" w:color="78C5FF" w:themeColor="accent1" w:themeTint="66"/>
        <w:insideH w:val="single" w:sz="4" w:space="0" w:color="78C5FF" w:themeColor="accent1" w:themeTint="66"/>
        <w:insideV w:val="single" w:sz="4" w:space="0" w:color="78C5FF" w:themeColor="accent1" w:themeTint="66"/>
      </w:tblBorders>
    </w:tblPr>
    <w:tblStylePr w:type="firstRow">
      <w:rPr>
        <w:b/>
        <w:bCs/>
      </w:rPr>
      <w:tblPr/>
      <w:tcPr>
        <w:tcBorders>
          <w:bottom w:val="single" w:sz="12" w:space="0" w:color="35A8FF" w:themeColor="accent1" w:themeTint="99"/>
        </w:tcBorders>
      </w:tcPr>
    </w:tblStylePr>
    <w:tblStylePr w:type="lastRow">
      <w:rPr>
        <w:b/>
        <w:bCs/>
      </w:rPr>
      <w:tblPr/>
      <w:tcPr>
        <w:tcBorders>
          <w:top w:val="double" w:sz="2" w:space="0" w:color="35A8FF" w:themeColor="accent1" w:themeTint="99"/>
        </w:tcBorders>
      </w:tcPr>
    </w:tblStylePr>
    <w:tblStylePr w:type="firstCol">
      <w:rPr>
        <w:b/>
        <w:bCs/>
      </w:rPr>
    </w:tblStylePr>
    <w:tblStylePr w:type="lastCol">
      <w:rPr>
        <w:b/>
        <w:bCs/>
      </w:rPr>
    </w:tblStylePr>
  </w:style>
  <w:style w:type="table" w:customStyle="1" w:styleId="Listtabell3dekorfrg11">
    <w:name w:val="Listtabell 3 – dekorfärg 11"/>
    <w:basedOn w:val="Normaltabell"/>
    <w:next w:val="Listtabell3dekorfrg1"/>
    <w:uiPriority w:val="48"/>
    <w:rsid w:val="00D5198B"/>
    <w:pPr>
      <w:spacing w:after="0" w:line="240" w:lineRule="auto"/>
    </w:pPr>
    <w:rPr>
      <w:sz w:val="22"/>
      <w:szCs w:val="22"/>
    </w:rPr>
    <w:tblPr>
      <w:tblStyleRowBandSize w:val="1"/>
      <w:tblStyleColBandSize w:val="1"/>
      <w:tblBorders>
        <w:top w:val="single" w:sz="4" w:space="0" w:color="0064AE" w:themeColor="accent1"/>
        <w:left w:val="single" w:sz="4" w:space="0" w:color="0064AE" w:themeColor="accent1"/>
        <w:bottom w:val="single" w:sz="4" w:space="0" w:color="0064AE" w:themeColor="accent1"/>
        <w:right w:val="single" w:sz="4" w:space="0" w:color="0064AE" w:themeColor="accent1"/>
      </w:tblBorders>
    </w:tblPr>
    <w:tblStylePr w:type="firstRow">
      <w:rPr>
        <w:b/>
        <w:bCs/>
        <w:color w:val="FFFFFF" w:themeColor="background1"/>
      </w:rPr>
      <w:tblPr/>
      <w:tcPr>
        <w:shd w:val="clear" w:color="auto" w:fill="0064AE" w:themeFill="accent1"/>
      </w:tcPr>
    </w:tblStylePr>
    <w:tblStylePr w:type="lastRow">
      <w:rPr>
        <w:b/>
        <w:bCs/>
      </w:rPr>
      <w:tblPr/>
      <w:tcPr>
        <w:tcBorders>
          <w:top w:val="double" w:sz="4" w:space="0" w:color="0064A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64AE" w:themeColor="accent1"/>
          <w:right w:val="single" w:sz="4" w:space="0" w:color="0064AE" w:themeColor="accent1"/>
        </w:tcBorders>
      </w:tcPr>
    </w:tblStylePr>
    <w:tblStylePr w:type="band1Horz">
      <w:tblPr/>
      <w:tcPr>
        <w:tcBorders>
          <w:top w:val="single" w:sz="4" w:space="0" w:color="0064AE" w:themeColor="accent1"/>
          <w:bottom w:val="single" w:sz="4" w:space="0" w:color="0064A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64AE" w:themeColor="accent1"/>
          <w:left w:val="nil"/>
        </w:tcBorders>
      </w:tcPr>
    </w:tblStylePr>
    <w:tblStylePr w:type="swCell">
      <w:tblPr/>
      <w:tcPr>
        <w:tcBorders>
          <w:top w:val="double" w:sz="4" w:space="0" w:color="0064AE" w:themeColor="accent1"/>
          <w:right w:val="nil"/>
        </w:tcBorders>
      </w:tcPr>
    </w:tblStylePr>
  </w:style>
  <w:style w:type="table" w:customStyle="1" w:styleId="Rutntstabell41">
    <w:name w:val="Rutnätstabell 41"/>
    <w:basedOn w:val="Normaltabell"/>
    <w:next w:val="Rutntstabell4"/>
    <w:uiPriority w:val="49"/>
    <w:rsid w:val="00D5198B"/>
    <w:pPr>
      <w:spacing w:after="0" w:line="240" w:lineRule="auto"/>
    </w:pPr>
    <w:rPr>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ell3dekorfrg51">
    <w:name w:val="Listtabell 3 – dekorfärg 51"/>
    <w:basedOn w:val="Normaltabell"/>
    <w:next w:val="Listtabell3dekorfrg5"/>
    <w:uiPriority w:val="48"/>
    <w:rsid w:val="00D5198B"/>
    <w:pPr>
      <w:spacing w:after="0" w:line="240" w:lineRule="auto"/>
    </w:pPr>
    <w:rPr>
      <w:sz w:val="22"/>
      <w:szCs w:val="22"/>
    </w:rPr>
    <w:tblPr>
      <w:tblStyleRowBandSize w:val="1"/>
      <w:tblStyleColBandSize w:val="1"/>
      <w:tblBorders>
        <w:top w:val="single" w:sz="4" w:space="0" w:color="FFD300" w:themeColor="accent5"/>
        <w:left w:val="single" w:sz="4" w:space="0" w:color="FFD300" w:themeColor="accent5"/>
        <w:bottom w:val="single" w:sz="4" w:space="0" w:color="FFD300" w:themeColor="accent5"/>
        <w:right w:val="single" w:sz="4" w:space="0" w:color="FFD300" w:themeColor="accent5"/>
      </w:tblBorders>
    </w:tblPr>
    <w:tblStylePr w:type="firstRow">
      <w:rPr>
        <w:b/>
        <w:bCs/>
        <w:color w:val="FFFFFF" w:themeColor="background1"/>
      </w:rPr>
      <w:tblPr/>
      <w:tcPr>
        <w:shd w:val="clear" w:color="auto" w:fill="FFD300" w:themeFill="accent5"/>
      </w:tcPr>
    </w:tblStylePr>
    <w:tblStylePr w:type="lastRow">
      <w:rPr>
        <w:b/>
        <w:bCs/>
      </w:rPr>
      <w:tblPr/>
      <w:tcPr>
        <w:tcBorders>
          <w:top w:val="double" w:sz="4" w:space="0" w:color="FFD3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D300" w:themeColor="accent5"/>
          <w:right w:val="single" w:sz="4" w:space="0" w:color="FFD300" w:themeColor="accent5"/>
        </w:tcBorders>
      </w:tcPr>
    </w:tblStylePr>
    <w:tblStylePr w:type="band1Horz">
      <w:tblPr/>
      <w:tcPr>
        <w:tcBorders>
          <w:top w:val="single" w:sz="4" w:space="0" w:color="FFD300" w:themeColor="accent5"/>
          <w:bottom w:val="single" w:sz="4" w:space="0" w:color="FFD3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D300" w:themeColor="accent5"/>
          <w:left w:val="nil"/>
        </w:tcBorders>
      </w:tcPr>
    </w:tblStylePr>
    <w:tblStylePr w:type="swCell">
      <w:tblPr/>
      <w:tcPr>
        <w:tcBorders>
          <w:top w:val="double" w:sz="4" w:space="0" w:color="FFD300" w:themeColor="accent5"/>
          <w:right w:val="nil"/>
        </w:tcBorders>
      </w:tcPr>
    </w:tblStylePr>
  </w:style>
  <w:style w:type="table" w:customStyle="1" w:styleId="LRtabell1">
    <w:name w:val="LR tabell1"/>
    <w:basedOn w:val="Tabellrutnt"/>
    <w:uiPriority w:val="99"/>
    <w:rsid w:val="00D5198B"/>
    <w:rPr>
      <w:szCs w:val="22"/>
    </w:rPr>
    <w:tblPr>
      <w:tbl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blBorders>
    </w:tblPr>
    <w:tblStylePr w:type="firstRow">
      <w:rPr>
        <w:b/>
        <w:color w:val="FFFFFF" w:themeColor="background1"/>
      </w:rPr>
      <w:tblPr/>
      <w:tcPr>
        <w:tc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FFFFFF" w:themeColor="background1"/>
          <w:tl2br w:val="nil"/>
          <w:tr2bl w:val="nil"/>
        </w:tcBorders>
        <w:shd w:val="clear" w:color="auto" w:fill="0064AE" w:themeFill="accent1"/>
      </w:tcPr>
    </w:tblStylePr>
    <w:tblStylePr w:type="lastRow">
      <w:rPr>
        <w:b/>
        <w:color w:val="auto"/>
      </w:rPr>
      <w:tblPr/>
      <w:tcPr>
        <w:tcBorders>
          <w:top w:val="single" w:sz="12"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cBorders>
        <w:shd w:val="clear" w:color="auto" w:fill="FFFFFF" w:themeFill="background1"/>
      </w:tcPr>
    </w:tblStylePr>
    <w:tblStylePr w:type="firstCol">
      <w:rPr>
        <w:b/>
      </w:rPr>
    </w:tblStylePr>
    <w:tblStylePr w:type="lastCol">
      <w:rPr>
        <w:b/>
      </w:rPr>
    </w:tblStylePr>
  </w:style>
  <w:style w:type="table" w:customStyle="1" w:styleId="LRtabellsvartvit1">
    <w:name w:val="LR tabell svartvit1"/>
    <w:basedOn w:val="Normaltabell"/>
    <w:uiPriority w:val="99"/>
    <w:rsid w:val="00D5198B"/>
    <w:pPr>
      <w:spacing w:after="0" w:line="216" w:lineRule="auto"/>
    </w:pPr>
    <w:rPr>
      <w:szCs w:val="22"/>
    </w:r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Pr>
    <w:tblStylePr w:type="firstRow">
      <w:rPr>
        <w:b/>
        <w:color w:val="000000" w:themeColor="text1"/>
      </w:rPr>
      <w:tblPr/>
      <w:tcPr>
        <w:tcBorders>
          <w:top w:val="single" w:sz="8" w:space="0" w:color="auto"/>
          <w:left w:val="single" w:sz="8" w:space="0" w:color="auto"/>
          <w:bottom w:val="single" w:sz="12" w:space="0" w:color="auto"/>
          <w:right w:val="single" w:sz="8" w:space="0" w:color="auto"/>
          <w:insideH w:val="single" w:sz="8" w:space="0" w:color="auto"/>
          <w:insideV w:val="single" w:sz="8" w:space="0" w:color="auto"/>
          <w:tl2br w:val="nil"/>
          <w:tr2bl w:val="nil"/>
        </w:tcBorders>
        <w:shd w:val="clear" w:color="auto" w:fill="FFFFFF" w:themeFill="background1"/>
      </w:tcPr>
    </w:tblStylePr>
    <w:tblStylePr w:type="lastRow">
      <w:rPr>
        <w:b/>
      </w:rPr>
      <w:tblPr/>
      <w:tcPr>
        <w:tcBorders>
          <w:top w:val="single" w:sz="12" w:space="0" w:color="auto"/>
          <w:left w:val="single" w:sz="8" w:space="0" w:color="auto"/>
          <w:bottom w:val="single" w:sz="8" w:space="0" w:color="auto"/>
          <w:right w:val="single" w:sz="8" w:space="0" w:color="auto"/>
          <w:insideH w:val="nil"/>
          <w:insideV w:val="single" w:sz="8" w:space="0" w:color="auto"/>
          <w:tl2br w:val="nil"/>
          <w:tr2bl w:val="nil"/>
        </w:tcBorders>
      </w:tcPr>
    </w:tblStylePr>
    <w:tblStylePr w:type="firstCol">
      <w:rPr>
        <w:b/>
      </w:rPr>
    </w:tblStylePr>
    <w:tblStylePr w:type="lastCol">
      <w:rPr>
        <w:b/>
      </w:rPr>
    </w:tblStylePr>
  </w:style>
  <w:style w:type="table" w:customStyle="1" w:styleId="LRgrfyllningrubrik1">
    <w:name w:val="LR grå fyllning rubrik1"/>
    <w:basedOn w:val="Normaltabell"/>
    <w:uiPriority w:val="99"/>
    <w:rsid w:val="00D5198B"/>
    <w:pPr>
      <w:spacing w:after="0" w:line="240" w:lineRule="auto"/>
    </w:pPr>
    <w:rPr>
      <w:sz w:val="22"/>
      <w:szCs w:val="22"/>
    </w:r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Pr>
    <w:tblStylePr w:type="firstRow">
      <w:rPr>
        <w:b/>
      </w:rPr>
      <w:tblPr/>
      <w:tcPr>
        <w:tcBorders>
          <w:top w:val="single" w:sz="8" w:space="0" w:color="auto"/>
          <w:left w:val="single" w:sz="8" w:space="0" w:color="auto"/>
          <w:bottom w:val="single" w:sz="8" w:space="0" w:color="auto"/>
          <w:right w:val="single" w:sz="8" w:space="0" w:color="auto"/>
          <w:insideH w:val="single" w:sz="8" w:space="0" w:color="auto"/>
          <w:insideV w:val="single" w:sz="8" w:space="0" w:color="auto"/>
          <w:tl2br w:val="nil"/>
          <w:tr2bl w:val="nil"/>
        </w:tcBorders>
        <w:shd w:val="clear" w:color="auto" w:fill="DADADA" w:themeFill="background2"/>
      </w:tcPr>
    </w:tblStylePr>
    <w:tblStylePr w:type="lastRow">
      <w:rPr>
        <w:b/>
      </w:rPr>
      <w:tblPr/>
      <w:tcPr>
        <w:tcBorders>
          <w:top w:val="single" w:sz="12" w:space="0" w:color="auto"/>
          <w:left w:val="single" w:sz="8" w:space="0" w:color="auto"/>
          <w:bottom w:val="single" w:sz="8" w:space="0" w:color="auto"/>
          <w:right w:val="single" w:sz="8" w:space="0" w:color="auto"/>
          <w:insideH w:val="single" w:sz="8" w:space="0" w:color="auto"/>
          <w:insideV w:val="single" w:sz="8" w:space="0" w:color="auto"/>
          <w:tl2br w:val="nil"/>
          <w:tr2bl w:val="nil"/>
        </w:tcBorders>
      </w:tcPr>
    </w:tblStylePr>
    <w:tblStylePr w:type="firstCol">
      <w:rPr>
        <w:b/>
      </w:rPr>
    </w:tblStylePr>
    <w:tblStylePr w:type="lastCol">
      <w:rPr>
        <w:b/>
      </w:rPr>
    </w:tblStylePr>
  </w:style>
  <w:style w:type="character" w:styleId="Starkreferens">
    <w:name w:val="Intense Reference"/>
    <w:basedOn w:val="Standardstycketeckensnitt"/>
    <w:uiPriority w:val="32"/>
    <w:rsid w:val="00D5198B"/>
    <w:rPr>
      <w:b/>
      <w:bCs/>
      <w:smallCaps/>
      <w:color w:val="004A82" w:themeColor="accent1" w:themeShade="BF"/>
      <w:spacing w:val="5"/>
    </w:rPr>
  </w:style>
  <w:style w:type="character" w:styleId="Stark">
    <w:name w:val="Strong"/>
    <w:basedOn w:val="Standardstycketeckensnitt"/>
    <w:uiPriority w:val="22"/>
    <w:qFormat/>
    <w:rsid w:val="00D5198B"/>
    <w:rPr>
      <w:b/>
      <w:bCs/>
    </w:rPr>
  </w:style>
  <w:style w:type="paragraph" w:customStyle="1" w:styleId="Rubrik11">
    <w:name w:val="Rubrik 1.1"/>
    <w:basedOn w:val="Rubrik1"/>
    <w:next w:val="Normal"/>
    <w:link w:val="Rubrik11Char"/>
    <w:qFormat/>
    <w:rsid w:val="00D5198B"/>
    <w:pPr>
      <w:numPr>
        <w:numId w:val="4"/>
      </w:numPr>
    </w:pPr>
    <w:rPr>
      <w:rFonts w:cs="Open Sans"/>
      <w:b w:val="0"/>
      <w:sz w:val="22"/>
      <w:lang w:val="sv-SE"/>
    </w:rPr>
  </w:style>
  <w:style w:type="character" w:customStyle="1" w:styleId="Rubrik11Char">
    <w:name w:val="Rubrik 1.1 Char"/>
    <w:basedOn w:val="Rubrik1Char"/>
    <w:link w:val="Rubrik11"/>
    <w:rsid w:val="00D5198B"/>
    <w:rPr>
      <w:rFonts w:asciiTheme="majorHAnsi" w:hAnsiTheme="majorHAnsi" w:cs="Open Sans"/>
      <w:b w:val="0"/>
      <w:bCs/>
      <w:sz w:val="22"/>
      <w:szCs w:val="40"/>
      <w:lang w:val="sv-SE"/>
    </w:rPr>
  </w:style>
  <w:style w:type="paragraph" w:customStyle="1" w:styleId="Rubrik21">
    <w:name w:val="Rubrik 2.1"/>
    <w:basedOn w:val="Rubrik2"/>
    <w:link w:val="Rubrik21Char"/>
    <w:qFormat/>
    <w:rsid w:val="00D5198B"/>
    <w:rPr>
      <w:color w:val="000000"/>
      <w:lang w:val="sv-SE"/>
    </w:rPr>
  </w:style>
  <w:style w:type="character" w:customStyle="1" w:styleId="Rubrik21Char">
    <w:name w:val="Rubrik 2.1 Char"/>
    <w:basedOn w:val="Rubrik2Char"/>
    <w:link w:val="Rubrik21"/>
    <w:rsid w:val="00D5198B"/>
    <w:rPr>
      <w:rFonts w:ascii="Segoe UI" w:hAnsi="Segoe UI" w:cs="Open Sans Semibold"/>
      <w:b/>
      <w:bCs/>
      <w:color w:val="000000"/>
      <w:sz w:val="32"/>
      <w:szCs w:val="32"/>
      <w:lang w:val="sv-SE"/>
    </w:rPr>
  </w:style>
  <w:style w:type="paragraph" w:customStyle="1" w:styleId="Rubrik22">
    <w:name w:val="Rubrik 2.2"/>
    <w:basedOn w:val="Rubrik2"/>
    <w:link w:val="Rubrik22Char"/>
    <w:qFormat/>
    <w:rsid w:val="00D5198B"/>
    <w:pPr>
      <w:numPr>
        <w:numId w:val="3"/>
      </w:numPr>
    </w:pPr>
    <w:rPr>
      <w:b w:val="0"/>
      <w:i/>
      <w:color w:val="000000"/>
      <w:lang w:val="sv-SE"/>
    </w:rPr>
  </w:style>
  <w:style w:type="character" w:customStyle="1" w:styleId="Rubrik22Char">
    <w:name w:val="Rubrik 2.2 Char"/>
    <w:basedOn w:val="Rubrik2Char"/>
    <w:link w:val="Rubrik22"/>
    <w:rsid w:val="00D5198B"/>
    <w:rPr>
      <w:rFonts w:ascii="Segoe UI" w:hAnsi="Segoe UI" w:cs="Open Sans Semibold"/>
      <w:b w:val="0"/>
      <w:bCs/>
      <w:i/>
      <w:color w:val="000000"/>
      <w:sz w:val="32"/>
      <w:szCs w:val="32"/>
      <w:lang w:val="sv-SE"/>
    </w:rPr>
  </w:style>
  <w:style w:type="paragraph" w:styleId="Normalwebb">
    <w:name w:val="Normal (Web)"/>
    <w:basedOn w:val="Normal"/>
    <w:uiPriority w:val="99"/>
    <w:unhideWhenUsed/>
    <w:rsid w:val="00D5198B"/>
    <w:pPr>
      <w:autoSpaceDE/>
      <w:autoSpaceDN/>
      <w:adjustRightInd/>
      <w:spacing w:before="100" w:beforeAutospacing="1" w:after="100" w:afterAutospacing="1" w:line="240" w:lineRule="auto"/>
      <w:textAlignment w:val="auto"/>
    </w:pPr>
    <w:rPr>
      <w:rFonts w:ascii="Times New Roman" w:eastAsia="Times New Roman" w:hAnsi="Times New Roman" w:cs="Times New Roman"/>
      <w:sz w:val="24"/>
      <w:szCs w:val="24"/>
      <w:lang w:eastAsia="sv-FI"/>
    </w:rPr>
  </w:style>
  <w:style w:type="table" w:customStyle="1" w:styleId="LRtabell2">
    <w:name w:val="LR tabell2"/>
    <w:basedOn w:val="Tabellrutnt"/>
    <w:uiPriority w:val="99"/>
    <w:rsid w:val="00C74A97"/>
    <w:rPr>
      <w:kern w:val="2"/>
      <w:szCs w:val="22"/>
      <w14:ligatures w14:val="standardContextual"/>
    </w:rPr>
    <w:tblPr>
      <w:tbl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blBorders>
    </w:tblPr>
    <w:tblStylePr w:type="firstRow">
      <w:rPr>
        <w:b/>
        <w:color w:val="FFFFFF" w:themeColor="background1"/>
      </w:rPr>
      <w:tblPr/>
      <w:tcPr>
        <w:tc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FFFFFF" w:themeColor="background1"/>
          <w:tl2br w:val="nil"/>
          <w:tr2bl w:val="nil"/>
        </w:tcBorders>
        <w:shd w:val="clear" w:color="auto" w:fill="0064AE" w:themeFill="accent1"/>
      </w:tcPr>
    </w:tblStylePr>
    <w:tblStylePr w:type="lastRow">
      <w:rPr>
        <w:b/>
        <w:color w:val="auto"/>
      </w:rPr>
      <w:tblPr/>
      <w:tcPr>
        <w:tcBorders>
          <w:top w:val="single" w:sz="12"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cBorders>
        <w:shd w:val="clear" w:color="auto" w:fill="FFFFFF" w:themeFill="background1"/>
      </w:tcPr>
    </w:tblStylePr>
    <w:tblStylePr w:type="firstCol">
      <w:rPr>
        <w:b/>
      </w:rPr>
    </w:tblStylePr>
    <w:tblStylePr w:type="lastCol">
      <w:rPr>
        <w:b/>
      </w:rPr>
    </w:tblStylePr>
  </w:style>
  <w:style w:type="table" w:customStyle="1" w:styleId="LRtabell3">
    <w:name w:val="LR tabell3"/>
    <w:basedOn w:val="Tabellrutnt"/>
    <w:uiPriority w:val="99"/>
    <w:rsid w:val="00BE55CC"/>
    <w:rPr>
      <w:kern w:val="2"/>
      <w:szCs w:val="22"/>
      <w14:ligatures w14:val="standardContextual"/>
    </w:rPr>
    <w:tblPr>
      <w:tbl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blBorders>
    </w:tblPr>
    <w:tblStylePr w:type="firstRow">
      <w:rPr>
        <w:b/>
        <w:color w:val="FFFFFF" w:themeColor="background1"/>
      </w:rPr>
      <w:tblPr/>
      <w:tcPr>
        <w:tc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FFFFFF" w:themeColor="background1"/>
          <w:tl2br w:val="nil"/>
          <w:tr2bl w:val="nil"/>
        </w:tcBorders>
        <w:shd w:val="clear" w:color="auto" w:fill="0064AE" w:themeFill="accent1"/>
      </w:tcPr>
    </w:tblStylePr>
    <w:tblStylePr w:type="lastRow">
      <w:rPr>
        <w:b/>
        <w:color w:val="auto"/>
      </w:rPr>
      <w:tblPr/>
      <w:tcPr>
        <w:tcBorders>
          <w:top w:val="single" w:sz="12"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cBorders>
        <w:shd w:val="clear" w:color="auto" w:fill="FFFFFF" w:themeFill="background1"/>
      </w:tcPr>
    </w:tblStylePr>
    <w:tblStylePr w:type="firstCol">
      <w:rPr>
        <w:b/>
      </w:rPr>
    </w:tblStylePr>
    <w:tblStylePr w:type="lastCol">
      <w:rPr>
        <w:b/>
      </w:rPr>
    </w:tblStylePr>
  </w:style>
  <w:style w:type="table" w:customStyle="1" w:styleId="LRtabell4">
    <w:name w:val="LR tabell4"/>
    <w:basedOn w:val="Tabellrutnt"/>
    <w:uiPriority w:val="99"/>
    <w:rsid w:val="008A522C"/>
    <w:rPr>
      <w:kern w:val="2"/>
      <w:szCs w:val="22"/>
      <w14:ligatures w14:val="standardContextual"/>
    </w:rPr>
    <w:tblPr>
      <w:tbl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blBorders>
    </w:tblPr>
    <w:tblStylePr w:type="firstRow">
      <w:rPr>
        <w:b/>
        <w:color w:val="FFFFFF" w:themeColor="background1"/>
      </w:rPr>
      <w:tblPr/>
      <w:tcPr>
        <w:tc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FFFFFF" w:themeColor="background1"/>
          <w:tl2br w:val="nil"/>
          <w:tr2bl w:val="nil"/>
        </w:tcBorders>
        <w:shd w:val="clear" w:color="auto" w:fill="0064AE" w:themeFill="accent1"/>
      </w:tcPr>
    </w:tblStylePr>
    <w:tblStylePr w:type="lastRow">
      <w:rPr>
        <w:b/>
        <w:color w:val="auto"/>
      </w:rPr>
      <w:tblPr/>
      <w:tcPr>
        <w:tcBorders>
          <w:top w:val="single" w:sz="12"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cBorders>
        <w:shd w:val="clear" w:color="auto" w:fill="FFFFFF" w:themeFill="background1"/>
      </w:tcPr>
    </w:tblStylePr>
    <w:tblStylePr w:type="firstCol">
      <w:rPr>
        <w:b/>
      </w:rPr>
    </w:tblStylePr>
    <w:tblStylePr w:type="lastCol">
      <w:rPr>
        <w:b/>
      </w:rPr>
    </w:tblStylePr>
  </w:style>
  <w:style w:type="character" w:styleId="Kommentarsreferens">
    <w:name w:val="annotation reference"/>
    <w:basedOn w:val="Standardstycketeckensnitt"/>
    <w:uiPriority w:val="99"/>
    <w:semiHidden/>
    <w:unhideWhenUsed/>
    <w:rsid w:val="002C29E8"/>
    <w:rPr>
      <w:sz w:val="16"/>
      <w:szCs w:val="16"/>
    </w:rPr>
  </w:style>
  <w:style w:type="paragraph" w:styleId="Kommentarer">
    <w:name w:val="annotation text"/>
    <w:basedOn w:val="Normal"/>
    <w:link w:val="KommentarerChar"/>
    <w:uiPriority w:val="99"/>
    <w:unhideWhenUsed/>
    <w:rsid w:val="002C29E8"/>
    <w:pPr>
      <w:spacing w:line="240" w:lineRule="auto"/>
    </w:pPr>
    <w:rPr>
      <w:rFonts w:cs="Open Sans"/>
      <w:lang w:val="en-GB"/>
    </w:rPr>
  </w:style>
  <w:style w:type="character" w:customStyle="1" w:styleId="KommentarerChar">
    <w:name w:val="Kommentarer Char"/>
    <w:basedOn w:val="Standardstycketeckensnitt"/>
    <w:link w:val="Kommentarer"/>
    <w:uiPriority w:val="99"/>
    <w:rsid w:val="002C29E8"/>
    <w:rPr>
      <w:rFonts w:cs="Open Sans"/>
      <w:lang w:val="en-GB"/>
    </w:rPr>
  </w:style>
  <w:style w:type="character" w:customStyle="1" w:styleId="highlightable">
    <w:name w:val="highlightable"/>
    <w:basedOn w:val="Standardstycketeckensnitt"/>
    <w:rsid w:val="00225BF9"/>
  </w:style>
  <w:style w:type="paragraph" w:customStyle="1" w:styleId="xmsonormal">
    <w:name w:val="x_msonormal"/>
    <w:basedOn w:val="Normal"/>
    <w:rsid w:val="00427116"/>
    <w:pPr>
      <w:autoSpaceDE/>
      <w:autoSpaceDN/>
      <w:adjustRightInd/>
      <w:spacing w:before="100" w:beforeAutospacing="1" w:after="100" w:afterAutospacing="1" w:line="240" w:lineRule="auto"/>
      <w:textAlignment w:val="auto"/>
    </w:pPr>
    <w:rPr>
      <w:rFonts w:ascii="Times New Roman" w:eastAsia="Times New Roman" w:hAnsi="Times New Roman" w:cs="Times New Roman"/>
      <w:sz w:val="24"/>
      <w:szCs w:val="24"/>
      <w:lang w:eastAsia="sv-FI"/>
    </w:rPr>
  </w:style>
  <w:style w:type="table" w:customStyle="1" w:styleId="LRtabell5">
    <w:name w:val="LR tabell5"/>
    <w:basedOn w:val="Tabellrutnt"/>
    <w:uiPriority w:val="99"/>
    <w:rsid w:val="00B7617F"/>
    <w:rPr>
      <w:kern w:val="2"/>
      <w:szCs w:val="22"/>
      <w14:ligatures w14:val="standardContextual"/>
    </w:rPr>
    <w:tblPr>
      <w:tbl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blBorders>
    </w:tblPr>
    <w:tblStylePr w:type="firstRow">
      <w:rPr>
        <w:b/>
        <w:color w:val="FFFFFF" w:themeColor="background1"/>
      </w:rPr>
      <w:tblPr/>
      <w:tcPr>
        <w:tcBorders>
          <w:top w:val="single" w:sz="8"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FFFFFF" w:themeColor="background1"/>
          <w:tl2br w:val="nil"/>
          <w:tr2bl w:val="nil"/>
        </w:tcBorders>
        <w:shd w:val="clear" w:color="auto" w:fill="0064AE" w:themeFill="accent1"/>
      </w:tcPr>
    </w:tblStylePr>
    <w:tblStylePr w:type="lastRow">
      <w:rPr>
        <w:b/>
        <w:color w:val="auto"/>
      </w:rPr>
      <w:tblPr/>
      <w:tcPr>
        <w:tcBorders>
          <w:top w:val="single" w:sz="12" w:space="0" w:color="0064AE" w:themeColor="accent1"/>
          <w:left w:val="single" w:sz="8" w:space="0" w:color="0064AE" w:themeColor="accent1"/>
          <w:bottom w:val="single" w:sz="8" w:space="0" w:color="0064AE" w:themeColor="accent1"/>
          <w:right w:val="single" w:sz="8" w:space="0" w:color="0064AE" w:themeColor="accent1"/>
          <w:insideH w:val="single" w:sz="8" w:space="0" w:color="0064AE" w:themeColor="accent1"/>
          <w:insideV w:val="single" w:sz="8" w:space="0" w:color="0064AE" w:themeColor="accent1"/>
        </w:tcBorders>
        <w:shd w:val="clear" w:color="auto" w:fill="FFFFFF" w:themeFill="background1"/>
      </w:tcPr>
    </w:tblStylePr>
    <w:tblStylePr w:type="firstCol">
      <w:rPr>
        <w:b/>
      </w:rPr>
    </w:tblStylePr>
    <w:tblStylePr w:type="lastCol">
      <w:rPr>
        <w:b/>
      </w:rPr>
    </w:tblStylePr>
  </w:style>
  <w:style w:type="character" w:customStyle="1" w:styleId="citation-80">
    <w:name w:val="citation-80"/>
    <w:basedOn w:val="Standardstycketeckensnitt"/>
    <w:rsid w:val="0063041B"/>
  </w:style>
  <w:style w:type="character" w:customStyle="1" w:styleId="citation-79">
    <w:name w:val="citation-79"/>
    <w:basedOn w:val="Standardstycketeckensnitt"/>
    <w:rsid w:val="0063041B"/>
  </w:style>
  <w:style w:type="character" w:customStyle="1" w:styleId="citation-78">
    <w:name w:val="citation-78"/>
    <w:basedOn w:val="Standardstycketeckensnitt"/>
    <w:rsid w:val="0063041B"/>
  </w:style>
  <w:style w:type="character" w:customStyle="1" w:styleId="citation-77">
    <w:name w:val="citation-77"/>
    <w:basedOn w:val="Standardstycketeckensnitt"/>
    <w:rsid w:val="0063041B"/>
  </w:style>
  <w:style w:type="paragraph" w:styleId="Revision">
    <w:name w:val="Revision"/>
    <w:hidden/>
    <w:uiPriority w:val="99"/>
    <w:semiHidden/>
    <w:rsid w:val="006D6939"/>
    <w:pPr>
      <w:spacing w:after="0" w:line="240" w:lineRule="auto"/>
    </w:pPr>
  </w:style>
  <w:style w:type="paragraph" w:styleId="Kommentarsmne">
    <w:name w:val="annotation subject"/>
    <w:basedOn w:val="Kommentarer"/>
    <w:next w:val="Kommentarer"/>
    <w:link w:val="KommentarsmneChar"/>
    <w:uiPriority w:val="99"/>
    <w:semiHidden/>
    <w:unhideWhenUsed/>
    <w:rsid w:val="006D6939"/>
    <w:rPr>
      <w:rFonts w:cstheme="minorBidi"/>
      <w:b/>
      <w:bCs/>
      <w:lang w:val="sv-FI"/>
    </w:rPr>
  </w:style>
  <w:style w:type="character" w:customStyle="1" w:styleId="KommentarsmneChar">
    <w:name w:val="Kommentarsämne Char"/>
    <w:basedOn w:val="KommentarerChar"/>
    <w:link w:val="Kommentarsmne"/>
    <w:uiPriority w:val="99"/>
    <w:semiHidden/>
    <w:rsid w:val="006D6939"/>
    <w:rPr>
      <w:rFonts w:cs="Open Sans"/>
      <w:b/>
      <w:bCs/>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02389809">
      <w:bodyDiv w:val="1"/>
      <w:marLeft w:val="0"/>
      <w:marRight w:val="0"/>
      <w:marTop w:val="0"/>
      <w:marBottom w:val="0"/>
      <w:divBdr>
        <w:top w:val="none" w:sz="0" w:space="0" w:color="auto"/>
        <w:left w:val="none" w:sz="0" w:space="0" w:color="auto"/>
        <w:bottom w:val="none" w:sz="0" w:space="0" w:color="auto"/>
        <w:right w:val="none" w:sz="0" w:space="0" w:color="auto"/>
      </w:divBdr>
    </w:div>
    <w:div w:id="20097452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yperlink" Target="http://www.st&#246;d.ax" TargetMode="Externa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2.png"/><Relationship Id="rId17" Type="http://schemas.openxmlformats.org/officeDocument/2006/relationships/image" Target="media/image4.png"/><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numbering.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9E82E9EFB6546E5AC7F0B3E4C0DD7B8"/>
        <w:category>
          <w:name w:val="Allmänt"/>
          <w:gallery w:val="placeholder"/>
        </w:category>
        <w:types>
          <w:type w:val="bbPlcHdr"/>
        </w:types>
        <w:behaviors>
          <w:behavior w:val="content"/>
        </w:behaviors>
        <w:guid w:val="{52F4D4F0-DBA7-4A4F-98AC-6C371ECA19FC}"/>
      </w:docPartPr>
      <w:docPartBody>
        <w:p w:rsidR="006D0582" w:rsidRDefault="006D0582">
          <w:pPr>
            <w:pStyle w:val="79E82E9EFB6546E5AC7F0B3E4C0DD7B8"/>
          </w:pPr>
          <w:r>
            <w:rPr>
              <w:rStyle w:val="Platshllartext"/>
            </w:rPr>
            <w:t xml:space="preserve">     </w:t>
          </w:r>
        </w:p>
      </w:docPartBody>
    </w:docPart>
    <w:docPart>
      <w:docPartPr>
        <w:name w:val="36914AFD1D9A44F69DBB3B0687BFA47D"/>
        <w:category>
          <w:name w:val="Allmänt"/>
          <w:gallery w:val="placeholder"/>
        </w:category>
        <w:types>
          <w:type w:val="bbPlcHdr"/>
        </w:types>
        <w:behaviors>
          <w:behavior w:val="content"/>
        </w:behaviors>
        <w:guid w:val="{F7B9D9B6-F7AD-4E79-B99B-788E6032B9AB}"/>
      </w:docPartPr>
      <w:docPartBody>
        <w:p w:rsidR="006D0582" w:rsidRDefault="006D0582">
          <w:pPr>
            <w:pStyle w:val="36914AFD1D9A44F69DBB3B0687BFA47D"/>
          </w:pPr>
          <w:r w:rsidRPr="009D0091">
            <w:rPr>
              <w:rStyle w:val="Platshllartext"/>
            </w:rPr>
            <w:t>Klicka eller tryck här för att ange text.</w:t>
          </w:r>
        </w:p>
      </w:docPartBody>
    </w:docPart>
    <w:docPart>
      <w:docPartPr>
        <w:name w:val="9B9C20C05AC1428DBF0A00A620A7453A"/>
        <w:category>
          <w:name w:val="Allmänt"/>
          <w:gallery w:val="placeholder"/>
        </w:category>
        <w:types>
          <w:type w:val="bbPlcHdr"/>
        </w:types>
        <w:behaviors>
          <w:behavior w:val="content"/>
        </w:behaviors>
        <w:guid w:val="{AD795E1B-0E9E-4CD3-9CDF-8496E34D0384}"/>
      </w:docPartPr>
      <w:docPartBody>
        <w:p w:rsidR="006D0582" w:rsidRDefault="006D0582">
          <w:pPr>
            <w:pStyle w:val="9B9C20C05AC1428DBF0A00A620A7453A"/>
          </w:pPr>
          <w:r w:rsidRPr="00EC1A81">
            <w:rPr>
              <w:rStyle w:val="Platshllartext"/>
              <w:shd w:val="clear" w:color="auto" w:fill="E8E8E8" w:themeFill="background2"/>
            </w:rPr>
            <w:t>Välj datum</w:t>
          </w:r>
        </w:p>
      </w:docPartBody>
    </w:docPart>
    <w:docPart>
      <w:docPartPr>
        <w:name w:val="EBCA0693D0DB4C529FAF610366770CDC"/>
        <w:category>
          <w:name w:val="Allmänt"/>
          <w:gallery w:val="placeholder"/>
        </w:category>
        <w:types>
          <w:type w:val="bbPlcHdr"/>
        </w:types>
        <w:behaviors>
          <w:behavior w:val="content"/>
        </w:behaviors>
        <w:guid w:val="{9FF551B0-2F93-4433-8FB6-6320A640EE05}"/>
      </w:docPartPr>
      <w:docPartBody>
        <w:p w:rsidR="006D0582" w:rsidRDefault="006D0582">
          <w:pPr>
            <w:pStyle w:val="EBCA0693D0DB4C529FAF610366770CDC"/>
          </w:pPr>
          <w:r w:rsidRPr="009D0091">
            <w:rPr>
              <w:rStyle w:val="Platshllartext"/>
            </w:rPr>
            <w:t>Klicka eller tryck här för att ange text.</w:t>
          </w:r>
        </w:p>
      </w:docPartBody>
    </w:docPart>
    <w:docPart>
      <w:docPartPr>
        <w:name w:val="7CF19C7DA7E44965809D13E4D793A777"/>
        <w:category>
          <w:name w:val="Allmänt"/>
          <w:gallery w:val="placeholder"/>
        </w:category>
        <w:types>
          <w:type w:val="bbPlcHdr"/>
        </w:types>
        <w:behaviors>
          <w:behavior w:val="content"/>
        </w:behaviors>
        <w:guid w:val="{6B54A6AD-C3E6-4A88-A1C8-619368DCC858}"/>
      </w:docPartPr>
      <w:docPartBody>
        <w:p w:rsidR="006D0582" w:rsidRDefault="006D0582">
          <w:pPr>
            <w:pStyle w:val="7CF19C7DA7E44965809D13E4D793A777"/>
          </w:pPr>
          <w:r w:rsidRPr="00EC1A81">
            <w:rPr>
              <w:rStyle w:val="Platshllartext"/>
              <w:shd w:val="clear" w:color="auto" w:fill="E8E8E8" w:themeFill="background2"/>
            </w:rPr>
            <w:t>Välj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Open Sans Semibold">
    <w:altName w:val="Segoe UI"/>
    <w:charset w:val="00"/>
    <w:family w:val="swiss"/>
    <w:pitch w:val="variable"/>
    <w:sig w:usb0="E00002EF" w:usb1="4000205B" w:usb2="00000028" w:usb3="00000000" w:csb0="0000019F" w:csb1="00000000"/>
  </w:font>
  <w:font w:name="Segoe UI Semibold">
    <w:panose1 w:val="020B0702040204020203"/>
    <w:charset w:val="00"/>
    <w:family w:val="swiss"/>
    <w:pitch w:val="variable"/>
    <w:sig w:usb0="E4002EFF" w:usb1="C000E47F" w:usb2="00000009" w:usb3="00000000" w:csb0="000001FF" w:csb1="00000000"/>
  </w:font>
  <w:font w:name="Open Sans">
    <w:altName w:val="Open Sans"/>
    <w:charset w:val="00"/>
    <w:family w:val="swiss"/>
    <w:pitch w:val="variable"/>
    <w:sig w:usb0="E00002EF" w:usb1="4000205B" w:usb2="00000028" w:usb3="00000000" w:csb0="0000019F" w:csb1="00000000"/>
  </w:font>
  <w:font w:name="Open Sans Condensed Light">
    <w:altName w:val="Segoe UI"/>
    <w:charset w:val="00"/>
    <w:family w:val="swiss"/>
    <w:pitch w:val="variable"/>
    <w:sig w:usb0="E00002EF" w:usb1="4000205B" w:usb2="00000028" w:usb3="00000000" w:csb0="0000019F" w:csb1="00000000"/>
  </w:font>
  <w:font w:name="MinionPro-Regular">
    <w:altName w:val="Calibri"/>
    <w:panose1 w:val="00000000000000000000"/>
    <w:charset w:val="00"/>
    <w:family w:val="auto"/>
    <w:notTrueType/>
    <w:pitch w:val="default"/>
    <w:sig w:usb0="00000003" w:usb1="00000000" w:usb2="00000000" w:usb3="00000000" w:csb0="00000001" w:csb1="00000000"/>
  </w:font>
  <w:font w:name="Segoe UI Light">
    <w:panose1 w:val="020B0502040204020203"/>
    <w:charset w:val="00"/>
    <w:family w:val="swiss"/>
    <w:pitch w:val="variable"/>
    <w:sig w:usb0="E4002EFF" w:usb1="C000E47F" w:usb2="00000009" w:usb3="00000000" w:csb0="000001FF" w:csb1="00000000"/>
  </w:font>
  <w:font w:name="Open Sans Light">
    <w:charset w:val="00"/>
    <w:family w:val="swiss"/>
    <w:pitch w:val="variable"/>
    <w:sig w:usb0="E00002EF" w:usb1="4000205B" w:usb2="00000028" w:usb3="00000000" w:csb0="0000019F" w:csb1="00000000"/>
  </w:font>
  <w:font w:name="Segoe UI Black">
    <w:panose1 w:val="020B0A02040204020203"/>
    <w:charset w:val="00"/>
    <w:family w:val="swiss"/>
    <w:pitch w:val="variable"/>
    <w:sig w:usb0="E00002FF" w:usb1="4000E47F" w:usb2="0000002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D0582"/>
    <w:rsid w:val="00026DF3"/>
    <w:rsid w:val="0004124A"/>
    <w:rsid w:val="0009107F"/>
    <w:rsid w:val="000951D0"/>
    <w:rsid w:val="000C22CC"/>
    <w:rsid w:val="000D596E"/>
    <w:rsid w:val="000D604A"/>
    <w:rsid w:val="000E2B17"/>
    <w:rsid w:val="000F4E22"/>
    <w:rsid w:val="000F4E97"/>
    <w:rsid w:val="00113872"/>
    <w:rsid w:val="0014513F"/>
    <w:rsid w:val="001532ED"/>
    <w:rsid w:val="001750C2"/>
    <w:rsid w:val="001A7859"/>
    <w:rsid w:val="001B2EBB"/>
    <w:rsid w:val="002178D0"/>
    <w:rsid w:val="002A252B"/>
    <w:rsid w:val="002A6E88"/>
    <w:rsid w:val="0030434C"/>
    <w:rsid w:val="00315840"/>
    <w:rsid w:val="0032289B"/>
    <w:rsid w:val="00384169"/>
    <w:rsid w:val="003D1A21"/>
    <w:rsid w:val="00404497"/>
    <w:rsid w:val="004210A4"/>
    <w:rsid w:val="0042212A"/>
    <w:rsid w:val="00450B44"/>
    <w:rsid w:val="00494539"/>
    <w:rsid w:val="004C43B7"/>
    <w:rsid w:val="004F7308"/>
    <w:rsid w:val="0057212B"/>
    <w:rsid w:val="0058263A"/>
    <w:rsid w:val="005B3F70"/>
    <w:rsid w:val="005C2590"/>
    <w:rsid w:val="005E237D"/>
    <w:rsid w:val="005F2525"/>
    <w:rsid w:val="00612304"/>
    <w:rsid w:val="006A53CC"/>
    <w:rsid w:val="006B4358"/>
    <w:rsid w:val="006D0582"/>
    <w:rsid w:val="006E5A68"/>
    <w:rsid w:val="007012F4"/>
    <w:rsid w:val="007110CB"/>
    <w:rsid w:val="007874E2"/>
    <w:rsid w:val="007972A4"/>
    <w:rsid w:val="007C3422"/>
    <w:rsid w:val="007C5540"/>
    <w:rsid w:val="007C5F1C"/>
    <w:rsid w:val="007F0B71"/>
    <w:rsid w:val="00823053"/>
    <w:rsid w:val="00823DD5"/>
    <w:rsid w:val="00830782"/>
    <w:rsid w:val="00842C2C"/>
    <w:rsid w:val="00844345"/>
    <w:rsid w:val="008D6DC3"/>
    <w:rsid w:val="008E7EC3"/>
    <w:rsid w:val="008F2999"/>
    <w:rsid w:val="00900159"/>
    <w:rsid w:val="0095318D"/>
    <w:rsid w:val="0095576B"/>
    <w:rsid w:val="009B62A0"/>
    <w:rsid w:val="009C01FD"/>
    <w:rsid w:val="009C5751"/>
    <w:rsid w:val="009E5C7B"/>
    <w:rsid w:val="00A041A6"/>
    <w:rsid w:val="00A313A7"/>
    <w:rsid w:val="00AB03C5"/>
    <w:rsid w:val="00AF3F93"/>
    <w:rsid w:val="00B000AA"/>
    <w:rsid w:val="00B16781"/>
    <w:rsid w:val="00B33C77"/>
    <w:rsid w:val="00B6504C"/>
    <w:rsid w:val="00B72574"/>
    <w:rsid w:val="00BA628F"/>
    <w:rsid w:val="00BB2DF0"/>
    <w:rsid w:val="00C20A19"/>
    <w:rsid w:val="00C304B7"/>
    <w:rsid w:val="00C445F2"/>
    <w:rsid w:val="00CB4967"/>
    <w:rsid w:val="00CF004C"/>
    <w:rsid w:val="00D14DA8"/>
    <w:rsid w:val="00D24CCC"/>
    <w:rsid w:val="00D55097"/>
    <w:rsid w:val="00D86356"/>
    <w:rsid w:val="00DF0625"/>
    <w:rsid w:val="00E0618E"/>
    <w:rsid w:val="00E56E87"/>
    <w:rsid w:val="00E63563"/>
    <w:rsid w:val="00E674A4"/>
    <w:rsid w:val="00E7195D"/>
    <w:rsid w:val="00E828E7"/>
    <w:rsid w:val="00EB0A14"/>
    <w:rsid w:val="00F136AA"/>
    <w:rsid w:val="00F22D13"/>
    <w:rsid w:val="00F47AA0"/>
    <w:rsid w:val="00F70249"/>
  </w:rsids>
  <m:mathPr>
    <m:mathFont m:val="Cambria Math"/>
    <m:brkBin m:val="before"/>
    <m:brkBinSub m:val="--"/>
    <m:smallFrac m:val="0"/>
    <m:dispDef/>
    <m:lMargin m:val="0"/>
    <m:rMargin m:val="0"/>
    <m:defJc m:val="centerGroup"/>
    <m:wrapIndent m:val="1440"/>
    <m:intLim m:val="subSup"/>
    <m:naryLim m:val="undOvr"/>
  </m:mathPr>
  <w:themeFontLang w:val="sv-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FI" w:eastAsia="sv-FI"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Pr>
      <w:color w:val="5F5F5F"/>
    </w:rPr>
  </w:style>
  <w:style w:type="paragraph" w:customStyle="1" w:styleId="79E82E9EFB6546E5AC7F0B3E4C0DD7B8">
    <w:name w:val="79E82E9EFB6546E5AC7F0B3E4C0DD7B8"/>
  </w:style>
  <w:style w:type="paragraph" w:customStyle="1" w:styleId="36914AFD1D9A44F69DBB3B0687BFA47D">
    <w:name w:val="36914AFD1D9A44F69DBB3B0687BFA47D"/>
  </w:style>
  <w:style w:type="paragraph" w:customStyle="1" w:styleId="9B9C20C05AC1428DBF0A00A620A7453A">
    <w:name w:val="9B9C20C05AC1428DBF0A00A620A7453A"/>
  </w:style>
  <w:style w:type="paragraph" w:customStyle="1" w:styleId="EBCA0693D0DB4C529FAF610366770CDC">
    <w:name w:val="EBCA0693D0DB4C529FAF610366770CDC"/>
  </w:style>
  <w:style w:type="paragraph" w:customStyle="1" w:styleId="7CF19C7DA7E44965809D13E4D793A777">
    <w:name w:val="7CF19C7DA7E44965809D13E4D793A77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ndskapsregeringen färg">
  <a:themeElements>
    <a:clrScheme name="Landskapsregeringen Färg">
      <a:dk1>
        <a:sysClr val="windowText" lastClr="000000"/>
      </a:dk1>
      <a:lt1>
        <a:sysClr val="window" lastClr="FFFFFF"/>
      </a:lt1>
      <a:dk2>
        <a:srgbClr val="9D9D9D"/>
      </a:dk2>
      <a:lt2>
        <a:srgbClr val="DADADA"/>
      </a:lt2>
      <a:accent1>
        <a:srgbClr val="0064AE"/>
      </a:accent1>
      <a:accent2>
        <a:srgbClr val="9EC1C6"/>
      </a:accent2>
      <a:accent3>
        <a:srgbClr val="C8B933"/>
      </a:accent3>
      <a:accent4>
        <a:srgbClr val="D78A7B"/>
      </a:accent4>
      <a:accent5>
        <a:srgbClr val="FFD300"/>
      </a:accent5>
      <a:accent6>
        <a:srgbClr val="DB0F16"/>
      </a:accent6>
      <a:hlink>
        <a:srgbClr val="0064AE"/>
      </a:hlink>
      <a:folHlink>
        <a:srgbClr val="9EC1C6"/>
      </a:folHlink>
    </a:clrScheme>
    <a:fontScheme name="Landskapsregeringen">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a:noFill/>
        </a:ln>
      </a:spPr>
      <a:bodyPr rot="0" spcFirstLastPara="0" vertOverflow="overflow" horzOverflow="overflow" vert="horz" wrap="square" lIns="0" tIns="45720" rIns="91440" bIns="45720" numCol="1" spcCol="0" rtlCol="0" fromWordArt="0" anchor="t" anchorCtr="0" forceAA="0" compatLnSpc="1">
        <a:prstTxWarp prst="textNoShape">
          <a:avLst/>
        </a:prstTxWarp>
        <a:noAutofit/>
      </a:body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2026-05-18T00:00:00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b:Source>
    <b:Tag>Sus25</b:Tag>
    <b:SourceType>InternetSite</b:SourceType>
    <b:Guid>{B2585297-DA96-4D2A-BBD1-D2AA28C541AF}</b:Guid>
    <b:Title>Spillover Rankings: The spillover performance of all 193 UN Member States</b:Title>
    <b:Year>2025</b:Year>
    <b:Author>
      <b:Author>
        <b:Corporate>Sustainable Development Report</b:Corporate>
      </b:Author>
    </b:Author>
    <b:URL>https://dashboards.sdgindex.org/rankings/spillovers</b:URL>
    <b:RefOrder>3</b:RefOrder>
  </b:Source>
  <b:Source>
    <b:Tag>Eng45</b:Tag>
    <b:SourceType>Report</b:SourceType>
    <b:Guid>{FAF354D1-B57E-4A32-A4BC-B4FBB31627AD}</b:Guid>
    <b:Title>Policy Options for Reducing Consumption-Based Emissions: A Nordic Survey</b:Title>
    <b:Year>TemaNord 2024:545</b:Year>
    <b:Publisher>Nordic Council of Ministers</b:Publisher>
    <b:Author>
      <b:Author>
        <b:NameList>
          <b:Person>
            <b:Last>Engström</b:Last>
            <b:First>Eskil</b:First>
          </b:Person>
          <b:Person>
            <b:Last>Larsson</b:Last>
            <b:First>Markus</b:First>
          </b:Person>
          <b:Person>
            <b:Last>Bradley</b:Last>
            <b:First>Karin</b:First>
          </b:Person>
          <b:Person>
            <b:Last>Dotterud Leiren</b:Last>
            <b:First>Merethe</b:First>
          </b:Person>
          <b:Person>
            <b:Last>Ejelöv</b:Last>
            <b:First>Emma</b:First>
          </b:Person>
          <b:Person>
            <b:Last>Finnveden</b:Last>
            <b:First>Göran</b:First>
          </b:Person>
          <b:Person>
            <b:Last>Haugs Langvik</b:Last>
            <b:First>Karen</b:First>
          </b:Person>
          <b:Person>
            <b:Last>Heinonen</b:Last>
            <b:First>Jukka</b:First>
          </b:Person>
          <b:Person>
            <b:Last>Larsson</b:Last>
            <b:First>Jörgen</b:First>
          </b:Person>
          <b:Person>
            <b:Last>Thøgersen</b:Last>
            <b:First>John</b:First>
          </b:Person>
        </b:NameList>
      </b:Author>
    </b:Author>
    <b:Institution>Nordic Working Groups for Environment and Economics (NME) and for Climate and Air (NKL)</b:Institution>
    <b:DOI>http://dx.doi.org/10.6027/temanord2024-545</b:DOI>
    <b:RefOrder>4</b:RefOrder>
  </b:Source>
  <b:Source>
    <b:Tag>Epo25</b:Tag>
    <b:SourceType>Misc</b:SourceType>
    <b:Guid>{270ED359-A6FB-49B4-88CB-61C9B8EBF278}</b:Guid>
    <b:Title>Epostkommunikation med Hannu Savolainen, seniorforskare vid SYKE</b:Title>
    <b:Year>2025</b:Year>
    <b:Month>06</b:Month>
    <b:Day>11</b:Day>
    <b:RefOrder>5</b:RefOrder>
  </b:Source>
  <b:Source>
    <b:Tag>Let19</b:Tag>
    <b:SourceType>Report</b:SourceType>
    <b:Guid>{81DB2B43-BECD-4B98-80D6-8B803A45B5FE}</b:Guid>
    <b:Author>
      <b:Author>
        <b:NameList>
          <b:Person>
            <b:Last>Lettenmeier</b:Last>
            <b:First>Michael</b:First>
          </b:Person>
          <b:Person>
            <b:Last>Akenji</b:Last>
            <b:First>Lewis</b:First>
          </b:Person>
          <b:Person>
            <b:Last>Toivio</b:Last>
            <b:First>Viivi</b:First>
          </b:Person>
          <b:Person>
            <b:Last>Koide</b:Last>
            <b:First>Ryu</b:First>
          </b:Person>
          <b:Person>
            <b:Last>Amellina</b:Last>
            <b:First>Aryanie</b:First>
          </b:Person>
        </b:NameList>
      </b:Author>
    </b:Author>
    <b:Title>Asteen elämäntavat: Miten voimme pienentää hiilijalanjälkemme ilmastotavoitteiden mukaiseksi?</b:Title>
    <b:Year>2019</b:Year>
    <b:Publisher>Sitra</b:Publisher>
    <b:City>Helsingfors</b:City>
    <b:Department>Sitra</b:Department>
    <b:URL>https://www.sitra.fi/app/uploads/2019/05/1o5-asteen-elamantavat.pdf</b:URL>
    <b:RefOrder>2</b:RefOrder>
  </b:Source>
  <b:Source>
    <b:Tag>Fin</b:Tag>
    <b:SourceType>ElectronicSource</b:SourceType>
    <b:Guid>{6B6E37F3-95CC-4362-9E27-254F4C1CD90A}</b:Guid>
    <b:Title>Kuntien ja alueiden kulutusperäiset kasvihuonekaasupäästöt- Ahvenanmaa</b:Title>
    <b:URL>https://kulutus.hiilineutraalisuomi.fi/</b:URL>
    <b:Author>
      <b:Author>
        <b:NameList>
          <b:Person>
            <b:Last>(SYKE)</b:Last>
            <b:First>Finlands</b:First>
            <b:Middle>miljöcentral</b:Middle>
          </b:Person>
        </b:NameList>
      </b:Author>
    </b:Author>
    <b:RefOrder>1</b:RefOrder>
  </b:Source>
  <b:Source>
    <b:Tag>Mar</b:Tag>
    <b:SourceType>DocumentFromInternetSite</b:SourceType>
    <b:Guid>{F94592EE-92AD-49BD-83A4-DF45EEFD0293}</b:Guid>
    <b:Title>Parkeringsnorm för bil i Mariehamn</b:Title>
    <b:Author>
      <b:Author>
        <b:Corporate>Mariehams stad</b:Corporate>
      </b:Author>
    </b:Author>
    <b:ShortTitle>Godkänd av stadsfullmäktige 29.01.2019</b:ShortTitle>
    <b:Year>2019</b:Year>
    <b:RefOrder>7</b:RefOrder>
  </b:Source>
  <b:Source>
    <b:Tag>Nor23</b:Tag>
    <b:SourceType>Report</b:SourceType>
    <b:Guid>{8E6FD46C-1728-45E8-9144-C94281339732}</b:Guid>
    <b:Title>Implementering av bilpool på Åland:</b:Title>
    <b:Year>2023</b:Year>
    <b:URL>https://www.barkraft.ax/sites/default/files/attachments/article/omvarldsstudie_om_implementering_av_bilpooler_pa_aland.pdf</b:URL>
    <b:Author>
      <b:Author>
        <b:NameList>
          <b:Person>
            <b:Last>Nordberg</b:Last>
            <b:First>John</b:First>
          </b:Person>
        </b:NameList>
      </b:Author>
    </b:Author>
    <b:Publisher>nätverket bärkraft</b:Publisher>
    <b:City>Mariehamn</b:City>
    <b:RefOrder>8</b:RefOrder>
  </b:Source>
  <b:Source>
    <b:Tag>Emm25</b:Tag>
    <b:SourceType>InternetSite</b:SourceType>
    <b:Guid>{D07D0D32-DA84-4D5E-B47A-37C696C5539C}</b:Guid>
    <b:Title>Nytt byggåterbruksprojekt</b:Title>
    <b:Year>2025</b:Year>
    <b:Author>
      <b:Author>
        <b:Corporate>Emmaus Åland</b:Corporate>
      </b:Author>
    </b:Author>
    <b:Month>3</b:Month>
    <b:Day>14</b:Day>
    <b:URL>https://emmaus.ax/nyhet/nytt-byggaterbruksprojekt/</b:URL>
    <b:RefOrder>9</b:RefOrder>
  </b:Source>
  <b:Source>
    <b:Tag>Åla19</b:Tag>
    <b:SourceType>Report</b:SourceType>
    <b:Guid>{F46AAE29-5A8C-4D3A-A53B-5F93431E21C1}</b:Guid>
    <b:Author>
      <b:Author>
        <b:Corporate>Ålands landskapsregering</b:Corporate>
      </b:Author>
    </b:Author>
    <b:Title>Handbok i offentlig upphandling för landskapet Åland</b:Title>
    <b:Year>2019</b:Year>
    <b:URL>https://www.regeringen.ax/sites/default/files/attachments/page/handbok-offentlig-upphandling-landskapet-aland-2.12.2019_0.pdf</b:URL>
    <b:RefOrder>10</b:RefOrder>
  </b:Source>
  <b:Source>
    <b:Tag>SYK24</b:Tag>
    <b:SourceType>InternetSite</b:SourceType>
    <b:Guid>{114F929D-C7E8-489D-9EE1-298A17CE287D}</b:Guid>
    <b:Author>
      <b:Author>
        <b:Corporate>SYKE Finlands miljöcentral</b:Corporate>
      </b:Author>
    </b:Author>
    <b:Title>Suomalaisten kulutuksen hiilijalanjälki miltei puolittunut 2000-luvulla 14 hiilidioksiditonnista 7,7 tonniin</b:Title>
    <b:Year>2024</b:Year>
    <b:Month>4</b:Month>
    <b:Day>11</b:Day>
    <b:URL>https://www.sttinfo.fi/tiedote/70136371/suomalaisten-kulutuksen-hiilijalanjalki-miltei-puolittunut-2000-luvulla-14-hiilidioksiditonnista-77-tonniin?publisherId=69819243</b:URL>
    <b:RefOrder>6</b:RefOrder>
  </b:Source>
</b:Sources>
</file>

<file path=customXml/item4.xml><?xml version="1.0" encoding="utf-8"?>
<ct:contentTypeSchema xmlns:ct="http://schemas.microsoft.com/office/2006/metadata/contentType" xmlns:ma="http://schemas.microsoft.com/office/2006/metadata/properties/metaAttributes" ct:_="" ma:_="" ma:contentTypeName="dokument" ma:contentTypeID="0x0101003860E4D212A3D740A614FF1C7CB7AC33" ma:contentTypeVersion="7" ma:contentTypeDescription="Skapa ett nytt dokument." ma:contentTypeScope="" ma:versionID="d04834e500bb85decd18d87208af0363">
  <xsd:schema xmlns:xsd="http://www.w3.org/2001/XMLSchema" xmlns:xs="http://www.w3.org/2001/XMLSchema" xmlns:p="http://schemas.microsoft.com/office/2006/metadata/properties" xmlns:ns2="d036422b-ca8f-4001-a455-181100cdb78d" targetNamespace="http://schemas.microsoft.com/office/2006/metadata/properties" ma:root="true" ma:fieldsID="436e8b68763b3e3f7d21ad4d5332f478" ns2:_="">
    <xsd:import namespace="d036422b-ca8f-4001-a455-181100cdb78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36422b-ca8f-4001-a455-181100cdb7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F1DD218-9C80-4180-BCAA-18DEA89B02F4}">
  <ds:schemaRefs>
    <ds:schemaRef ds:uri="http://schemas.microsoft.com/sharepoint/v3/contenttype/forms"/>
  </ds:schemaRefs>
</ds:datastoreItem>
</file>

<file path=customXml/itemProps3.xml><?xml version="1.0" encoding="utf-8"?>
<ds:datastoreItem xmlns:ds="http://schemas.openxmlformats.org/officeDocument/2006/customXml" ds:itemID="{99C414DB-41FD-4DBF-BFD7-016E6831AC46}">
  <ds:schemaRefs>
    <ds:schemaRef ds:uri="http://schemas.openxmlformats.org/officeDocument/2006/bibliography"/>
  </ds:schemaRefs>
</ds:datastoreItem>
</file>

<file path=customXml/itemProps4.xml><?xml version="1.0" encoding="utf-8"?>
<ds:datastoreItem xmlns:ds="http://schemas.openxmlformats.org/officeDocument/2006/customXml" ds:itemID="{3CEEE7B5-A3F0-4242-9074-C8E2342EB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36422b-ca8f-4001-a455-181100cdb7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4D546B1-1800-47B8-A5FA-F052A9C01CE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16</Pages>
  <Words>5721</Words>
  <Characters>30322</Characters>
  <Application>Microsoft Office Word</Application>
  <DocSecurity>0</DocSecurity>
  <Lines>252</Lines>
  <Paragraphs>71</Paragraphs>
  <ScaleCrop>false</ScaleCrop>
  <HeadingPairs>
    <vt:vector size="4" baseType="variant">
      <vt:variant>
        <vt:lpstr>Rubrik</vt:lpstr>
      </vt:variant>
      <vt:variant>
        <vt:i4>1</vt:i4>
      </vt:variant>
      <vt:variant>
        <vt:lpstr>Title</vt:lpstr>
      </vt:variant>
      <vt:variant>
        <vt:i4>1</vt:i4>
      </vt:variant>
    </vt:vector>
  </HeadingPairs>
  <TitlesOfParts>
    <vt:vector size="2" baseType="lpstr">
      <vt:lpstr>Ålands landskapsregering</vt:lpstr>
      <vt:lpstr>Exempel på dokumenttitel</vt:lpstr>
    </vt:vector>
  </TitlesOfParts>
  <Company/>
  <LinksUpToDate>false</LinksUpToDate>
  <CharactersWithSpaces>35972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Ålands landskapsregering</dc:title>
  <dc:subject>Det här är ett exempel på undertitel</dc:subject>
  <dc:creator>Yvonne Österlund</dc:creator>
  <cp:keywords/>
  <dc:description/>
  <cp:lastModifiedBy>Jessica Laaksonen</cp:lastModifiedBy>
  <cp:revision>2</cp:revision>
  <cp:lastPrinted>2026-05-13T14:08:00Z</cp:lastPrinted>
  <dcterms:created xsi:type="dcterms:W3CDTF">2026-05-18T08:25:00Z</dcterms:created>
  <dcterms:modified xsi:type="dcterms:W3CDTF">2026-05-18T08:25:00Z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0x0101003860E4D212A3D740A614FF1C7CB7AC33</vt:lpwstr>
  </property>
</Properties>
</file>